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sldIdLst>
    <p:sldId id="256" r:id="rId2"/>
    <p:sldId id="283" r:id="rId3"/>
    <p:sldId id="284" r:id="rId4"/>
    <p:sldId id="296" r:id="rId5"/>
    <p:sldId id="257" r:id="rId6"/>
    <p:sldId id="259" r:id="rId7"/>
    <p:sldId id="260" r:id="rId8"/>
    <p:sldId id="261" r:id="rId9"/>
    <p:sldId id="262" r:id="rId10"/>
    <p:sldId id="263" r:id="rId11"/>
    <p:sldId id="266" r:id="rId12"/>
    <p:sldId id="267" r:id="rId13"/>
    <p:sldId id="268" r:id="rId14"/>
    <p:sldId id="269" r:id="rId15"/>
    <p:sldId id="270" r:id="rId16"/>
    <p:sldId id="275" r:id="rId17"/>
    <p:sldId id="276" r:id="rId18"/>
    <p:sldId id="277" r:id="rId19"/>
    <p:sldId id="278" r:id="rId20"/>
    <p:sldId id="279" r:id="rId21"/>
    <p:sldId id="264" r:id="rId22"/>
    <p:sldId id="265" r:id="rId23"/>
    <p:sldId id="280" r:id="rId24"/>
    <p:sldId id="281" r:id="rId25"/>
    <p:sldId id="285" r:id="rId26"/>
    <p:sldId id="286" r:id="rId27"/>
    <p:sldId id="287" r:id="rId28"/>
    <p:sldId id="288" r:id="rId29"/>
    <p:sldId id="289" r:id="rId30"/>
    <p:sldId id="291" r:id="rId31"/>
    <p:sldId id="274" r:id="rId32"/>
    <p:sldId id="290" r:id="rId33"/>
    <p:sldId id="297" r:id="rId34"/>
    <p:sldId id="272" r:id="rId35"/>
    <p:sldId id="282" r:id="rId36"/>
    <p:sldId id="292" r:id="rId37"/>
    <p:sldId id="293" r:id="rId38"/>
    <p:sldId id="294" r:id="rId39"/>
    <p:sldId id="29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9"/>
  </p:normalViewPr>
  <p:slideViewPr>
    <p:cSldViewPr snapToGrid="0" snapToObjects="1">
      <p:cViewPr>
        <p:scale>
          <a:sx n="106" d="100"/>
          <a:sy n="106" d="100"/>
        </p:scale>
        <p:origin x="79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4166E-D001-0440-9037-A0E7AF601673}" type="datetimeFigureOut">
              <a:rPr lang="en-US" smtClean="0"/>
              <a:t>8/11/16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3AC008-9D06-E14A-ADDF-FE9520785CDE}" type="slidenum">
              <a:rPr lang="en-US" smtClean="0"/>
              <a:t>‹#›</a:t>
            </a:fld>
            <a:endParaRPr lang="en-US"/>
          </a:p>
        </p:txBody>
      </p:sp>
    </p:spTree>
    <p:extLst>
      <p:ext uri="{BB962C8B-B14F-4D97-AF65-F5344CB8AC3E}">
        <p14:creationId xmlns:p14="http://schemas.microsoft.com/office/powerpoint/2010/main" val="163892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3AC008-9D06-E14A-ADDF-FE9520785CDE}" type="slidenum">
              <a:rPr lang="en-US" smtClean="0"/>
              <a:t>1</a:t>
            </a:fld>
            <a:endParaRPr lang="en-US"/>
          </a:p>
        </p:txBody>
      </p:sp>
    </p:spTree>
    <p:extLst>
      <p:ext uri="{BB962C8B-B14F-4D97-AF65-F5344CB8AC3E}">
        <p14:creationId xmlns:p14="http://schemas.microsoft.com/office/powerpoint/2010/main" val="2119434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3AC008-9D06-E14A-ADDF-FE9520785CDE}" type="slidenum">
              <a:rPr lang="en-US" smtClean="0"/>
              <a:t>2</a:t>
            </a:fld>
            <a:endParaRPr lang="en-US"/>
          </a:p>
        </p:txBody>
      </p:sp>
    </p:spTree>
    <p:extLst>
      <p:ext uri="{BB962C8B-B14F-4D97-AF65-F5344CB8AC3E}">
        <p14:creationId xmlns:p14="http://schemas.microsoft.com/office/powerpoint/2010/main" val="1522140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BDF4E0-E072-634E-8058-C687EFB05661}" type="datetime1">
              <a:rPr lang="en-US" smtClean="0"/>
              <a:t>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0F4C44-8F04-9740-A2AD-FD5D46ABC1C0}" type="datetime1">
              <a:rPr lang="en-US" smtClean="0"/>
              <a:t>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783368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51BDA6-45C1-2A4C-B114-41C35F87EA38}" type="datetime1">
              <a:rPr lang="en-US" smtClean="0"/>
              <a:t>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102520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EB1A4A-4EC3-424D-A296-C2B6DEDD8B32}" type="datetime1">
              <a:rPr lang="en-US" smtClean="0"/>
              <a:t>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957747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E6CBF-7155-4643-936B-390813690F72}" type="datetime1">
              <a:rPr lang="en-US" smtClean="0"/>
              <a:t>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42423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E552BF-6E01-6D47-870E-C40DDCAB9653}" type="datetime1">
              <a:rPr lang="en-US" smtClean="0"/>
              <a:t>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719885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EBF549-2FC8-1248-9FD3-E898944692CF}" type="datetime1">
              <a:rPr lang="en-US" smtClean="0"/>
              <a:t>8/11/16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649760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F1F7AA-4D86-C44A-A1E1-2AA9AC2D06EE}" type="datetime1">
              <a:rPr lang="en-US" smtClean="0"/>
              <a:t>8/11/16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59651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0B4634-EC45-B949-A0FB-844BCC0CFFBE}" type="datetime1">
              <a:rPr lang="en-US" smtClean="0"/>
              <a:t>8/11/16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189641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CC3FF-FBFF-C542-906F-38CA25DFCC52}" type="datetime1">
              <a:rPr lang="en-US" smtClean="0"/>
              <a:t>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025202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89A57-84E9-C84F-809D-54D3C9192E1F}" type="datetime1">
              <a:rPr lang="en-US" smtClean="0"/>
              <a:t>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DC0ED8-2260-FC40-BADF-849F059627BA}" type="slidenum">
              <a:rPr lang="en-US" smtClean="0"/>
              <a:t>‹#›</a:t>
            </a:fld>
            <a:endParaRPr lang="en-US"/>
          </a:p>
        </p:txBody>
      </p:sp>
    </p:spTree>
    <p:extLst>
      <p:ext uri="{BB962C8B-B14F-4D97-AF65-F5344CB8AC3E}">
        <p14:creationId xmlns:p14="http://schemas.microsoft.com/office/powerpoint/2010/main" val="13504900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71CC4-410C-914A-B827-DAE4F7B860F3}" type="datetime1">
              <a:rPr lang="en-US" smtClean="0"/>
              <a:t>8/11/16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DC0ED8-2260-FC40-BADF-849F059627BA}" type="slidenum">
              <a:rPr lang="en-US" smtClean="0"/>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7" Type="http://schemas.openxmlformats.org/officeDocument/2006/relationships/image" Target="../media/image20.png"/><Relationship Id="rId8"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Carbon Dioxide Utilization: Educational Module</a:t>
            </a:r>
            <a:endParaRPr lang="en-US" dirty="0"/>
          </a:p>
        </p:txBody>
      </p:sp>
      <p:sp>
        <p:nvSpPr>
          <p:cNvPr id="3" name="Subtitle 2"/>
          <p:cNvSpPr>
            <a:spLocks noGrp="1"/>
          </p:cNvSpPr>
          <p:nvPr>
            <p:ph type="subTitle" idx="1"/>
          </p:nvPr>
        </p:nvSpPr>
        <p:spPr/>
        <p:txBody>
          <a:bodyPr/>
          <a:lstStyle/>
          <a:p>
            <a:r>
              <a:rPr lang="en-US" dirty="0" smtClean="0"/>
              <a:t>By: Sherif Khalifa</a:t>
            </a:r>
          </a:p>
          <a:p>
            <a:r>
              <a:rPr lang="en-US" dirty="0" smtClean="0"/>
              <a:t>Advisors:</a:t>
            </a:r>
          </a:p>
          <a:p>
            <a:pPr algn="l"/>
            <a:r>
              <a:rPr lang="en-US" dirty="0" smtClean="0"/>
              <a:t>Mahmoud El-</a:t>
            </a:r>
            <a:r>
              <a:rPr lang="en-US" dirty="0" err="1" smtClean="0"/>
              <a:t>Halwagi</a:t>
            </a:r>
            <a:r>
              <a:rPr lang="en-US" dirty="0" smtClean="0"/>
              <a:t>, </a:t>
            </a:r>
            <a:r>
              <a:rPr lang="en-US" dirty="0" err="1" smtClean="0"/>
              <a:t>Ph.D</a:t>
            </a:r>
            <a:r>
              <a:rPr lang="en-US" dirty="0" smtClean="0"/>
              <a:t>                                     </a:t>
            </a:r>
            <a:r>
              <a:rPr lang="en-US" dirty="0" err="1" smtClean="0"/>
              <a:t>Debalina</a:t>
            </a:r>
            <a:r>
              <a:rPr lang="en-US" dirty="0" smtClean="0"/>
              <a:t> </a:t>
            </a:r>
            <a:r>
              <a:rPr lang="en-US" dirty="0" err="1" smtClean="0"/>
              <a:t>Sengupta</a:t>
            </a:r>
            <a:r>
              <a:rPr lang="en-US" dirty="0" smtClean="0"/>
              <a:t>, </a:t>
            </a:r>
            <a:r>
              <a:rPr lang="en-US" dirty="0" err="1" smtClean="0"/>
              <a:t>Ph.D</a:t>
            </a:r>
            <a:endParaRPr lang="en-US" dirty="0"/>
          </a:p>
        </p:txBody>
      </p:sp>
    </p:spTree>
    <p:extLst>
      <p:ext uri="{BB962C8B-B14F-4D97-AF65-F5344CB8AC3E}">
        <p14:creationId xmlns:p14="http://schemas.microsoft.com/office/powerpoint/2010/main" val="16816927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16" y="160589"/>
            <a:ext cx="10515600" cy="1325563"/>
          </a:xfrm>
        </p:spPr>
        <p:txBody>
          <a:bodyPr/>
          <a:lstStyle/>
          <a:p>
            <a:r>
              <a:rPr lang="en-US" b="1" dirty="0" smtClean="0"/>
              <a:t>Importance of teaching sustainability</a:t>
            </a:r>
            <a:endParaRPr lang="en-US" b="1" dirty="0"/>
          </a:p>
        </p:txBody>
      </p:sp>
      <p:sp>
        <p:nvSpPr>
          <p:cNvPr id="3" name="Content Placeholder 2"/>
          <p:cNvSpPr>
            <a:spLocks noGrp="1"/>
          </p:cNvSpPr>
          <p:nvPr>
            <p:ph idx="1"/>
          </p:nvPr>
        </p:nvSpPr>
        <p:spPr>
          <a:xfrm>
            <a:off x="140368" y="1079667"/>
            <a:ext cx="11602453" cy="4984250"/>
          </a:xfrm>
        </p:spPr>
        <p:txBody>
          <a:bodyPr/>
          <a:lstStyle/>
          <a:p>
            <a:r>
              <a:rPr lang="en-US" sz="2400" dirty="0" smtClean="0"/>
              <a:t>From the report </a:t>
            </a:r>
            <a:r>
              <a:rPr lang="en-US" sz="2400" i="1" dirty="0" smtClean="0"/>
              <a:t>The Engineer of 2020, Visions of Engineering in the New Century</a:t>
            </a:r>
          </a:p>
          <a:p>
            <a:pPr marL="0" indent="0">
              <a:buNone/>
            </a:pPr>
            <a:endParaRPr lang="en-US" sz="2400" dirty="0" smtClean="0"/>
          </a:p>
          <a:p>
            <a:pPr marL="0" indent="0">
              <a:buNone/>
            </a:pPr>
            <a:r>
              <a:rPr lang="en-US" sz="2400" dirty="0" smtClean="0"/>
              <a:t>“</a:t>
            </a:r>
            <a:r>
              <a:rPr lang="en-US" sz="2400" dirty="0"/>
              <a:t>It is our aspiration that engineers will continue to be leaders in the movement toward the use of wise, informed, and economical sustainable development. This should begin in our educational institutions and be founded in the basic tenets of the engineering profession and its actions.” (NAE, 2004)</a:t>
            </a:r>
            <a:r>
              <a:rPr lang="en-US" sz="2400" dirty="0" smtClean="0">
                <a:effectLst/>
              </a:rPr>
              <a:t> </a:t>
            </a:r>
          </a:p>
          <a:p>
            <a:pPr>
              <a:buFont typeface="Arial" charset="0"/>
              <a:buChar char="•"/>
            </a:pPr>
            <a:r>
              <a:rPr lang="en-US" sz="2400" dirty="0" smtClean="0"/>
              <a:t>Requirement of sustainability education in new engineering curricula</a:t>
            </a:r>
            <a:endParaRPr lang="en-US" sz="2400" dirty="0"/>
          </a:p>
          <a:p>
            <a:pPr>
              <a:buFont typeface="Arial" charset="0"/>
              <a:buChar char="•"/>
            </a:pPr>
            <a:r>
              <a:rPr lang="en-US" sz="2400" dirty="0" smtClean="0"/>
              <a:t>Well-rounded engineers who face the challenges of the 21</a:t>
            </a:r>
            <a:r>
              <a:rPr lang="en-US" sz="2400" baseline="30000" dirty="0" smtClean="0"/>
              <a:t>st</a:t>
            </a:r>
            <a:r>
              <a:rPr lang="en-US" sz="2400" dirty="0" smtClean="0"/>
              <a:t> Century</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3995" y="4378826"/>
            <a:ext cx="2274637" cy="2274637"/>
          </a:xfrm>
          <a:prstGeom prst="rect">
            <a:avLst/>
          </a:prstGeom>
        </p:spPr>
      </p:pic>
      <p:sp>
        <p:nvSpPr>
          <p:cNvPr id="6" name="Slide Number Placeholder 5"/>
          <p:cNvSpPr>
            <a:spLocks noGrp="1"/>
          </p:cNvSpPr>
          <p:nvPr>
            <p:ph type="sldNum" sz="quarter" idx="12"/>
          </p:nvPr>
        </p:nvSpPr>
        <p:spPr/>
        <p:txBody>
          <a:bodyPr/>
          <a:lstStyle/>
          <a:p>
            <a:fld id="{0ADC0ED8-2260-FC40-BADF-849F059627BA}" type="slidenum">
              <a:rPr lang="en-US" smtClean="0"/>
              <a:t>10</a:t>
            </a:fld>
            <a:endParaRPr lang="en-US"/>
          </a:p>
        </p:txBody>
      </p:sp>
    </p:spTree>
    <p:extLst>
      <p:ext uri="{BB962C8B-B14F-4D97-AF65-F5344CB8AC3E}">
        <p14:creationId xmlns:p14="http://schemas.microsoft.com/office/powerpoint/2010/main" val="150238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779" y="136525"/>
            <a:ext cx="10515600" cy="1325563"/>
          </a:xfrm>
        </p:spPr>
        <p:txBody>
          <a:bodyPr/>
          <a:lstStyle/>
          <a:p>
            <a:r>
              <a:rPr lang="en-US" b="1" dirty="0" smtClean="0"/>
              <a:t>Educational Module: Objectives </a:t>
            </a:r>
            <a:endParaRPr lang="en-US" b="1" dirty="0"/>
          </a:p>
        </p:txBody>
      </p:sp>
      <p:sp>
        <p:nvSpPr>
          <p:cNvPr id="3" name="Content Placeholder 2"/>
          <p:cNvSpPr>
            <a:spLocks noGrp="1"/>
          </p:cNvSpPr>
          <p:nvPr>
            <p:ph idx="1"/>
          </p:nvPr>
        </p:nvSpPr>
        <p:spPr>
          <a:xfrm>
            <a:off x="296778" y="1143000"/>
            <a:ext cx="11710737" cy="5213350"/>
          </a:xfrm>
        </p:spPr>
        <p:txBody>
          <a:bodyPr>
            <a:normAutofit/>
          </a:bodyPr>
          <a:lstStyle/>
          <a:p>
            <a:r>
              <a:rPr lang="en-US" dirty="0"/>
              <a:t>S</a:t>
            </a:r>
            <a:r>
              <a:rPr lang="en-US" dirty="0" smtClean="0"/>
              <a:t>ystematically </a:t>
            </a:r>
            <a:r>
              <a:rPr lang="en-US" dirty="0" smtClean="0"/>
              <a:t>develop a framework for selecting a </a:t>
            </a:r>
            <a:r>
              <a:rPr lang="en-US" dirty="0" smtClean="0"/>
              <a:t>profitable CO</a:t>
            </a:r>
            <a:r>
              <a:rPr lang="en-US" baseline="-25000" dirty="0" smtClean="0"/>
              <a:t>2 </a:t>
            </a:r>
            <a:r>
              <a:rPr lang="en-US" dirty="0"/>
              <a:t>u</a:t>
            </a:r>
            <a:r>
              <a:rPr lang="en-US" dirty="0" smtClean="0"/>
              <a:t>tilization process or </a:t>
            </a:r>
            <a:r>
              <a:rPr lang="en-US" dirty="0" smtClean="0"/>
              <a:t>a </a:t>
            </a:r>
            <a:r>
              <a:rPr lang="en-US" dirty="0" smtClean="0"/>
              <a:t>set of processes</a:t>
            </a:r>
          </a:p>
          <a:p>
            <a:r>
              <a:rPr lang="en-US" dirty="0" smtClean="0"/>
              <a:t>Use </a:t>
            </a:r>
            <a:r>
              <a:rPr lang="en-US" dirty="0" smtClean="0"/>
              <a:t>optimization software and simulation package to find answers for several industrial scenarios </a:t>
            </a:r>
          </a:p>
          <a:p>
            <a:r>
              <a:rPr lang="en-US" dirty="0" smtClean="0"/>
              <a:t>Follow series of guided activities to formulate an integrated and fully-developed profit maximization function</a:t>
            </a:r>
          </a:p>
          <a:p>
            <a:r>
              <a:rPr lang="en-US" dirty="0" smtClean="0"/>
              <a:t>Account for gate to gate CO</a:t>
            </a:r>
            <a:r>
              <a:rPr lang="en-US" baseline="-25000" dirty="0" smtClean="0"/>
              <a:t>2</a:t>
            </a:r>
            <a:r>
              <a:rPr lang="en-US" dirty="0" smtClean="0"/>
              <a:t> emissions in terms of dollars</a:t>
            </a:r>
          </a:p>
          <a:p>
            <a:r>
              <a:rPr lang="en-US" dirty="0" smtClean="0"/>
              <a:t>Make educated well-reasoned decisions to maximize profit while utilizing as much CO</a:t>
            </a:r>
            <a:r>
              <a:rPr lang="en-US" baseline="-25000" dirty="0" smtClean="0"/>
              <a:t>2</a:t>
            </a:r>
            <a:r>
              <a:rPr lang="en-US" dirty="0" smtClean="0"/>
              <a:t> as possible</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11</a:t>
            </a:fld>
            <a:endParaRPr lang="en-US"/>
          </a:p>
        </p:txBody>
      </p:sp>
    </p:spTree>
    <p:extLst>
      <p:ext uri="{BB962C8B-B14F-4D97-AF65-F5344CB8AC3E}">
        <p14:creationId xmlns:p14="http://schemas.microsoft.com/office/powerpoint/2010/main" val="581045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73" y="112461"/>
            <a:ext cx="10515600" cy="1325563"/>
          </a:xfrm>
        </p:spPr>
        <p:txBody>
          <a:bodyPr/>
          <a:lstStyle/>
          <a:p>
            <a:r>
              <a:rPr lang="en-US" b="1" dirty="0" smtClean="0"/>
              <a:t>Educational Module: Structure</a:t>
            </a:r>
            <a:endParaRPr lang="en-US" b="1" dirty="0"/>
          </a:p>
        </p:txBody>
      </p:sp>
      <p:sp>
        <p:nvSpPr>
          <p:cNvPr id="3" name="Content Placeholder 2"/>
          <p:cNvSpPr>
            <a:spLocks noGrp="1"/>
          </p:cNvSpPr>
          <p:nvPr>
            <p:ph idx="1"/>
          </p:nvPr>
        </p:nvSpPr>
        <p:spPr>
          <a:xfrm>
            <a:off x="104274" y="1082842"/>
            <a:ext cx="7138737" cy="5638633"/>
          </a:xfrm>
        </p:spPr>
        <p:txBody>
          <a:bodyPr>
            <a:normAutofit/>
          </a:bodyPr>
          <a:lstStyle/>
          <a:p>
            <a:pPr marL="0" indent="0">
              <a:lnSpc>
                <a:spcPct val="200000"/>
              </a:lnSpc>
              <a:buNone/>
            </a:pPr>
            <a:r>
              <a:rPr lang="en-US" sz="3200" dirty="0" smtClean="0"/>
              <a:t>Seven activities of increasing complexities</a:t>
            </a:r>
          </a:p>
          <a:p>
            <a:pPr>
              <a:lnSpc>
                <a:spcPct val="100000"/>
              </a:lnSpc>
              <a:spcAft>
                <a:spcPts val="3000"/>
              </a:spcAft>
            </a:pPr>
            <a:r>
              <a:rPr lang="en-US" sz="3200" dirty="0" smtClean="0"/>
              <a:t>Activities 1 and 2: benchmarking techniques</a:t>
            </a:r>
          </a:p>
          <a:p>
            <a:pPr>
              <a:lnSpc>
                <a:spcPct val="100000"/>
              </a:lnSpc>
              <a:spcAft>
                <a:spcPts val="3000"/>
              </a:spcAft>
            </a:pPr>
            <a:r>
              <a:rPr lang="en-US" sz="3200" dirty="0" smtClean="0"/>
              <a:t>Activities 3 and 4: building an empirical profit maximization function</a:t>
            </a:r>
          </a:p>
          <a:p>
            <a:pPr>
              <a:lnSpc>
                <a:spcPct val="100000"/>
              </a:lnSpc>
              <a:spcAft>
                <a:spcPts val="3000"/>
              </a:spcAft>
            </a:pPr>
            <a:r>
              <a:rPr lang="en-US" sz="3200" dirty="0" smtClean="0"/>
              <a:t>Activities 5-7: more complex factors in profit function</a:t>
            </a:r>
          </a:p>
          <a:p>
            <a:pPr marL="0" indent="0">
              <a:buNone/>
            </a:pPr>
            <a:endParaRPr lang="en-US" dirty="0" smtClean="0"/>
          </a:p>
        </p:txBody>
      </p:sp>
      <p:sp>
        <p:nvSpPr>
          <p:cNvPr id="4" name="Slide Number Placeholder 3"/>
          <p:cNvSpPr>
            <a:spLocks noGrp="1"/>
          </p:cNvSpPr>
          <p:nvPr>
            <p:ph type="sldNum" sz="quarter" idx="12"/>
          </p:nvPr>
        </p:nvSpPr>
        <p:spPr/>
        <p:txBody>
          <a:bodyPr/>
          <a:lstStyle/>
          <a:p>
            <a:fld id="{0ADC0ED8-2260-FC40-BADF-849F059627BA}" type="slidenum">
              <a:rPr lang="en-US" smtClean="0"/>
              <a:t>12</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8471" y="1605590"/>
            <a:ext cx="3255329" cy="229656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9405" y="4728409"/>
            <a:ext cx="3893459" cy="1203827"/>
          </a:xfrm>
          <a:prstGeom prst="rect">
            <a:avLst/>
          </a:prstGeom>
        </p:spPr>
      </p:pic>
    </p:spTree>
    <p:extLst>
      <p:ext uri="{BB962C8B-B14F-4D97-AF65-F5344CB8AC3E}">
        <p14:creationId xmlns:p14="http://schemas.microsoft.com/office/powerpoint/2010/main" val="330505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621" y="172620"/>
            <a:ext cx="10515600" cy="1325563"/>
          </a:xfrm>
        </p:spPr>
        <p:txBody>
          <a:bodyPr/>
          <a:lstStyle/>
          <a:p>
            <a:r>
              <a:rPr lang="en-US" b="1" dirty="0" smtClean="0"/>
              <a:t>Activity 1: Benchmarking profitability</a:t>
            </a:r>
            <a:endParaRPr lang="en-US" b="1" dirty="0"/>
          </a:p>
        </p:txBody>
      </p:sp>
      <p:sp>
        <p:nvSpPr>
          <p:cNvPr id="3" name="Content Placeholder 2"/>
          <p:cNvSpPr>
            <a:spLocks noGrp="1"/>
          </p:cNvSpPr>
          <p:nvPr>
            <p:ph idx="1"/>
          </p:nvPr>
        </p:nvSpPr>
        <p:spPr>
          <a:xfrm>
            <a:off x="236621" y="1296487"/>
            <a:ext cx="10676021" cy="5424988"/>
          </a:xfrm>
        </p:spPr>
        <p:txBody>
          <a:bodyPr>
            <a:normAutofit/>
          </a:bodyPr>
          <a:lstStyle/>
          <a:p>
            <a:r>
              <a:rPr lang="en-US" dirty="0" smtClean="0"/>
              <a:t>Benchmarks are calculated by the </a:t>
            </a:r>
            <a:r>
              <a:rPr lang="en-US" b="1" dirty="0"/>
              <a:t>Metric for Inspecting Sales and Reactants (MISR)</a:t>
            </a:r>
            <a:r>
              <a:rPr lang="en-US" dirty="0"/>
              <a:t> </a:t>
            </a:r>
            <a:r>
              <a:rPr lang="en-US" dirty="0" smtClean="0"/>
              <a:t>ratios.</a:t>
            </a:r>
          </a:p>
          <a:p>
            <a:pPr marL="0" indent="0">
              <a:buNone/>
            </a:pPr>
            <a:endParaRPr lang="en-US" dirty="0"/>
          </a:p>
          <a:p>
            <a:endParaRPr lang="en-US" dirty="0" smtClean="0"/>
          </a:p>
          <a:p>
            <a:r>
              <a:rPr lang="en-US" dirty="0" smtClean="0"/>
              <a:t>Ratios &gt; 1.0 indicate profitability</a:t>
            </a:r>
          </a:p>
          <a:p>
            <a:r>
              <a:rPr lang="en-US" dirty="0" smtClean="0"/>
              <a:t>CO</a:t>
            </a:r>
            <a:r>
              <a:rPr lang="en-US" baseline="-25000" dirty="0" smtClean="0"/>
              <a:t>2</a:t>
            </a:r>
            <a:r>
              <a:rPr lang="en-US" dirty="0" smtClean="0"/>
              <a:t> is assumed free of charge in this activity</a:t>
            </a:r>
          </a:p>
          <a:p>
            <a:pPr marL="0" indent="0">
              <a:buNone/>
            </a:pPr>
            <a:endParaRPr lang="en-US" dirty="0" smtClean="0"/>
          </a:p>
          <a:p>
            <a:pPr marL="0" indent="0">
              <a:buNone/>
            </a:pPr>
            <a:r>
              <a:rPr lang="en-US" dirty="0" smtClean="0"/>
              <a:t>Activity Tasks:</a:t>
            </a:r>
            <a:endParaRPr lang="en-US" dirty="0"/>
          </a:p>
          <a:p>
            <a:r>
              <a:rPr lang="en-US" dirty="0" smtClean="0"/>
              <a:t>Students are prompted to find the selling prices of the products and raw materials</a:t>
            </a:r>
          </a:p>
          <a:p>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13</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221" y="2272800"/>
            <a:ext cx="5626100" cy="698500"/>
          </a:xfrm>
          <a:prstGeom prst="rect">
            <a:avLst/>
          </a:prstGeom>
        </p:spPr>
      </p:pic>
    </p:spTree>
    <p:extLst>
      <p:ext uri="{BB962C8B-B14F-4D97-AF65-F5344CB8AC3E}">
        <p14:creationId xmlns:p14="http://schemas.microsoft.com/office/powerpoint/2010/main" val="102506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37" y="88398"/>
            <a:ext cx="10515600" cy="1325563"/>
          </a:xfrm>
        </p:spPr>
        <p:txBody>
          <a:bodyPr/>
          <a:lstStyle/>
          <a:p>
            <a:r>
              <a:rPr lang="en-US" b="1" dirty="0" smtClean="0"/>
              <a:t>Activity 2: Effect of utilities</a:t>
            </a:r>
            <a:endParaRPr lang="en-US"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338" y="1058779"/>
                <a:ext cx="10736178" cy="5662696"/>
              </a:xfrm>
            </p:spPr>
            <p:txBody>
              <a:bodyPr>
                <a:normAutofit/>
              </a:bodyPr>
              <a:lstStyle/>
              <a:p>
                <a:r>
                  <a:rPr lang="en-US" dirty="0" smtClean="0"/>
                  <a:t>Modified MISR including utility costs</a:t>
                </a:r>
              </a:p>
              <a:p>
                <a:pPr marL="0" indent="0">
                  <a:spcAft>
                    <a:spcPts val="1800"/>
                  </a:spcAft>
                  <a:buNone/>
                </a:pPr>
                <a:endParaRPr lang="en-US" dirty="0" smtClean="0"/>
              </a:p>
              <a:p>
                <a:pPr marL="0" indent="0">
                  <a:spcAft>
                    <a:spcPts val="1800"/>
                  </a:spcAft>
                  <a:buNone/>
                </a:pPr>
                <a:r>
                  <a:rPr lang="en-US" sz="2400" dirty="0" smtClean="0"/>
                  <a:t>Where F is Annual flow </a:t>
                </a:r>
              </a:p>
              <a:p>
                <a:pPr marL="0" indent="0">
                  <a:buNone/>
                </a:pPr>
                <a:r>
                  <a:rPr lang="en-US" dirty="0" smtClean="0"/>
                  <a:t>Student Tasks:</a:t>
                </a:r>
              </a:p>
              <a:p>
                <a:pPr>
                  <a:spcAft>
                    <a:spcPts val="1800"/>
                  </a:spcAft>
                </a:pPr>
                <a:r>
                  <a:rPr lang="en-US" dirty="0"/>
                  <a:t>C</a:t>
                </a:r>
                <a:r>
                  <a:rPr lang="en-US" dirty="0" smtClean="0"/>
                  <a:t>alculate the heat of reaction at the specified operating conditions of each reaction (ASPEN PLUS </a:t>
                </a:r>
                <a:r>
                  <a:rPr lang="en-US" i="1" dirty="0" err="1" smtClean="0"/>
                  <a:t>Rstoic</a:t>
                </a:r>
                <a:r>
                  <a:rPr lang="en-US" i="1" dirty="0" smtClean="0"/>
                  <a:t> </a:t>
                </a:r>
                <a:r>
                  <a:rPr lang="en-US" dirty="0" smtClean="0"/>
                  <a:t>model)</a:t>
                </a:r>
              </a:p>
              <a:p>
                <a:r>
                  <a:rPr lang="en-US" dirty="0"/>
                  <a:t>C</a:t>
                </a:r>
                <a:r>
                  <a:rPr lang="en-US" dirty="0" smtClean="0"/>
                  <a:t>alculate the reactor utility cost</a:t>
                </a:r>
              </a:p>
              <a:p>
                <a:pPr marL="0" indent="0" algn="ctr">
                  <a:spcAft>
                    <a:spcPts val="1800"/>
                  </a:spcAft>
                  <a:buNone/>
                </a:pPr>
                <a:r>
                  <a:rPr lang="en-US" sz="2400" dirty="0" smtClean="0"/>
                  <a:t>Reactor </a:t>
                </a:r>
                <a:r>
                  <a:rPr lang="en-US" sz="2400" dirty="0"/>
                  <a:t>utility cost = </a:t>
                </a:r>
                <a14:m>
                  <m:oMath xmlns:m="http://schemas.openxmlformats.org/officeDocument/2006/math">
                    <m:d>
                      <m:dPr>
                        <m:ctrlPr>
                          <a:rPr lang="en-US" sz="2400" i="1">
                            <a:latin typeface="Cambria Math" charset="0"/>
                          </a:rPr>
                        </m:ctrlPr>
                      </m:dPr>
                      <m:e>
                        <m:r>
                          <a:rPr lang="en-US" sz="2400" i="1">
                            <a:latin typeface="Cambria Math" charset="0"/>
                          </a:rPr>
                          <m:t>𝑅𝑒𝑎𝑐𝑡𝑖𝑜𝑛</m:t>
                        </m:r>
                        <m:r>
                          <a:rPr lang="en-US" sz="2400" i="1">
                            <a:latin typeface="Cambria Math" charset="0"/>
                          </a:rPr>
                          <m:t> </m:t>
                        </m:r>
                        <m:r>
                          <a:rPr lang="en-US" sz="2400" i="1">
                            <a:latin typeface="Cambria Math" charset="0"/>
                          </a:rPr>
                          <m:t>𝐸𝑛𝑡h𝑎𝑙𝑝𝑦</m:t>
                        </m:r>
                        <m:r>
                          <a:rPr lang="en-US" sz="2400" i="1">
                            <a:latin typeface="Cambria Math" charset="0"/>
                          </a:rPr>
                          <m:t> </m:t>
                        </m:r>
                      </m:e>
                    </m:d>
                    <m:r>
                      <a:rPr lang="en-US" sz="2400" i="1">
                        <a:latin typeface="Cambria Math" charset="0"/>
                      </a:rPr>
                      <m:t>∗</m:t>
                    </m:r>
                    <m:d>
                      <m:dPr>
                        <m:ctrlPr>
                          <a:rPr lang="en-US" sz="2400" i="1">
                            <a:latin typeface="Cambria Math" charset="0"/>
                          </a:rPr>
                        </m:ctrlPr>
                      </m:dPr>
                      <m:e>
                        <m:r>
                          <a:rPr lang="en-US" sz="2400" i="1">
                            <a:latin typeface="Cambria Math" charset="0"/>
                          </a:rPr>
                          <m:t>𝑈𝑡𝑖𝑙𝑖𝑡𝑦</m:t>
                        </m:r>
                        <m:r>
                          <a:rPr lang="en-US" sz="2400" i="1">
                            <a:latin typeface="Cambria Math" charset="0"/>
                          </a:rPr>
                          <m:t> </m:t>
                        </m:r>
                        <m:r>
                          <a:rPr lang="en-US" sz="2400" i="1">
                            <a:latin typeface="Cambria Math" charset="0"/>
                          </a:rPr>
                          <m:t>𝑐𝑜𝑠𝑡</m:t>
                        </m:r>
                      </m:e>
                    </m:d>
                    <m:r>
                      <a:rPr lang="en-US" sz="2400" i="1">
                        <a:latin typeface="Cambria Math" charset="0"/>
                      </a:rPr>
                      <m:t>∗</m:t>
                    </m:r>
                    <m:d>
                      <m:dPr>
                        <m:ctrlPr>
                          <a:rPr lang="en-US" sz="2400" i="1">
                            <a:latin typeface="Cambria Math" charset="0"/>
                          </a:rPr>
                        </m:ctrlPr>
                      </m:dPr>
                      <m:e>
                        <m:r>
                          <a:rPr lang="en-US" sz="2400" i="1">
                            <a:latin typeface="Cambria Math" charset="0"/>
                          </a:rPr>
                          <m:t>𝑓𝑙𝑜𝑤</m:t>
                        </m:r>
                        <m:r>
                          <a:rPr lang="en-US" sz="2400" i="1">
                            <a:latin typeface="Cambria Math" charset="0"/>
                          </a:rPr>
                          <m:t> </m:t>
                        </m:r>
                        <m:r>
                          <a:rPr lang="en-US" sz="2400" i="1">
                            <a:latin typeface="Cambria Math" charset="0"/>
                          </a:rPr>
                          <m:t>𝑟𝑎𝑡𝑒</m:t>
                        </m:r>
                      </m:e>
                    </m:d>
                  </m:oMath>
                </a14:m>
                <a:endParaRPr lang="en-US" sz="2400" dirty="0" smtClean="0"/>
              </a:p>
              <a:p>
                <a:pPr>
                  <a:spcAft>
                    <a:spcPts val="1800"/>
                  </a:spcAft>
                </a:pPr>
                <a:r>
                  <a:rPr lang="en-US" dirty="0" smtClean="0"/>
                  <a:t>Calculate Modified-MISR ratios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338" y="1058779"/>
                <a:ext cx="10736178" cy="5662696"/>
              </a:xfrm>
              <a:blipFill rotWithShape="0">
                <a:blip r:embed="rId7"/>
                <a:stretch>
                  <a:fillRect l="-1136" t="-183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0ADC0ED8-2260-FC40-BADF-849F059627BA}" type="slidenum">
              <a:rPr lang="en-US" smtClean="0"/>
              <a:t>14</a:t>
            </a:fld>
            <a:endParaRPr lang="en-US"/>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84137" y="1520742"/>
            <a:ext cx="7518400" cy="863600"/>
          </a:xfrm>
          <a:prstGeom prst="rect">
            <a:avLst/>
          </a:prstGeom>
        </p:spPr>
      </p:pic>
    </p:spTree>
    <p:extLst>
      <p:ext uri="{BB962C8B-B14F-4D97-AF65-F5344CB8AC3E}">
        <p14:creationId xmlns:p14="http://schemas.microsoft.com/office/powerpoint/2010/main" val="619390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37" y="124493"/>
            <a:ext cx="10515600" cy="1325563"/>
          </a:xfrm>
        </p:spPr>
        <p:txBody>
          <a:bodyPr/>
          <a:lstStyle/>
          <a:p>
            <a:r>
              <a:rPr lang="en-US" b="1" dirty="0" smtClean="0"/>
              <a:t>Activity 3: Material balance </a:t>
            </a:r>
            <a:endParaRPr lang="en-US" b="1" dirty="0"/>
          </a:p>
        </p:txBody>
      </p:sp>
      <p:sp>
        <p:nvSpPr>
          <p:cNvPr id="3" name="Content Placeholder 2"/>
          <p:cNvSpPr>
            <a:spLocks noGrp="1"/>
          </p:cNvSpPr>
          <p:nvPr>
            <p:ph idx="1"/>
          </p:nvPr>
        </p:nvSpPr>
        <p:spPr>
          <a:xfrm>
            <a:off x="248653" y="1296235"/>
            <a:ext cx="10507579" cy="4912059"/>
          </a:xfrm>
        </p:spPr>
        <p:txBody>
          <a:bodyPr/>
          <a:lstStyle/>
          <a:p>
            <a:pPr marL="0" indent="0">
              <a:buNone/>
            </a:pPr>
            <a:r>
              <a:rPr lang="en-US" dirty="0" smtClean="0"/>
              <a:t>Material balance equations act as constraints for the optimization model that would be built</a:t>
            </a:r>
          </a:p>
          <a:p>
            <a:pPr marL="0" indent="0">
              <a:buNone/>
            </a:pPr>
            <a:r>
              <a:rPr lang="en-US" dirty="0" smtClean="0"/>
              <a:t>Student Tasks:</a:t>
            </a:r>
          </a:p>
          <a:p>
            <a:r>
              <a:rPr lang="en-US" dirty="0" smtClean="0"/>
              <a:t>Write the overall process mass balance equations</a:t>
            </a:r>
          </a:p>
          <a:p>
            <a:r>
              <a:rPr lang="en-US" dirty="0" smtClean="0"/>
              <a:t>Write N-1 component mass balance equations, where N is the number of components of a given process</a:t>
            </a:r>
          </a:p>
          <a:p>
            <a:r>
              <a:rPr lang="en-US" dirty="0" smtClean="0"/>
              <a:t>Writing N-1 would allow for more than one DOF (degree of freedom) for successful optimization</a:t>
            </a:r>
          </a:p>
          <a:p>
            <a:r>
              <a:rPr lang="en-US" dirty="0" smtClean="0"/>
              <a:t>Assume 100% conversion (for simplicity!)</a:t>
            </a:r>
          </a:p>
          <a:p>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15</a:t>
            </a:fld>
            <a:endParaRPr lang="en-US"/>
          </a:p>
        </p:txBody>
      </p:sp>
    </p:spTree>
    <p:extLst>
      <p:ext uri="{BB962C8B-B14F-4D97-AF65-F5344CB8AC3E}">
        <p14:creationId xmlns:p14="http://schemas.microsoft.com/office/powerpoint/2010/main" val="8494181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36525"/>
            <a:ext cx="10515600" cy="1325563"/>
          </a:xfrm>
        </p:spPr>
        <p:txBody>
          <a:bodyPr/>
          <a:lstStyle/>
          <a:p>
            <a:r>
              <a:rPr lang="en-US" b="1" dirty="0" smtClean="0"/>
              <a:t>Activity 4: Formulation of profit function</a:t>
            </a:r>
            <a:endParaRPr lang="en-US" b="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0" y="1236077"/>
                <a:ext cx="12344400" cy="5273007"/>
              </a:xfrm>
            </p:spPr>
            <p:txBody>
              <a:bodyPr>
                <a:normAutofit fontScale="92500" lnSpcReduction="20000"/>
              </a:bodyPr>
              <a:lstStyle/>
              <a:p>
                <a:pPr marL="0" indent="0">
                  <a:buNone/>
                </a:pPr>
                <a:r>
                  <a:rPr lang="en-US" dirty="0" smtClean="0"/>
                  <a:t>Building basic Profit maximization function along with mass balance constraints</a:t>
                </a:r>
              </a:p>
              <a:p>
                <a:pPr marL="0" indent="0">
                  <a:buNone/>
                </a:pPr>
                <a:r>
                  <a:rPr lang="en-US" sz="2400" dirty="0"/>
                  <a:t> </a:t>
                </a:r>
              </a:p>
              <a:p>
                <a:pPr marL="0" indent="0" algn="ctr">
                  <a:buNone/>
                </a:pPr>
                <a:r>
                  <a:rPr lang="en-US" sz="2400" dirty="0"/>
                  <a:t>Profit = Revenue from </a:t>
                </a:r>
                <a:r>
                  <a:rPr lang="en-US" sz="2400" dirty="0" smtClean="0"/>
                  <a:t>sales- cost </a:t>
                </a:r>
                <a:r>
                  <a:rPr lang="en-US" sz="2400" dirty="0"/>
                  <a:t>of raw </a:t>
                </a:r>
                <a:r>
                  <a:rPr lang="en-US" sz="2400" dirty="0" smtClean="0"/>
                  <a:t>materials-Reactor </a:t>
                </a:r>
                <a:r>
                  <a:rPr lang="en-US" sz="2400" dirty="0"/>
                  <a:t>utility </a:t>
                </a:r>
                <a:r>
                  <a:rPr lang="en-US" sz="2400" dirty="0" smtClean="0"/>
                  <a:t>cost </a:t>
                </a:r>
              </a:p>
              <a:p>
                <a:pPr marL="0" indent="0" algn="ctr">
                  <a:buNone/>
                </a:pPr>
                <a:endParaRPr lang="en-US" sz="2400" dirty="0" smtClean="0"/>
              </a:p>
              <a:p>
                <a:pPr marL="0" indent="0" algn="ctr">
                  <a:buNone/>
                </a:pPr>
                <a:r>
                  <a:rPr lang="en-US" sz="1900" dirty="0" smtClean="0"/>
                  <a:t>Profit= </a:t>
                </a:r>
                <a14:m>
                  <m:oMath xmlns:m="http://schemas.openxmlformats.org/officeDocument/2006/math">
                    <m:nary>
                      <m:naryPr>
                        <m:chr m:val="∑"/>
                        <m:limLoc m:val="subSup"/>
                        <m:supHide m:val="on"/>
                        <m:ctrlPr>
                          <a:rPr lang="en-US" sz="1900" i="1"/>
                        </m:ctrlPr>
                      </m:naryPr>
                      <m:sub>
                        <m:r>
                          <a:rPr lang="en-US" sz="1900" i="1"/>
                          <m:t>𝑝𝑟𝑜𝑑𝑢𝑐𝑡𝑠</m:t>
                        </m:r>
                      </m:sub>
                      <m:sup/>
                      <m:e>
                        <m:d>
                          <m:dPr>
                            <m:ctrlPr>
                              <a:rPr lang="en-US" sz="1900" i="1"/>
                            </m:ctrlPr>
                          </m:dPr>
                          <m:e>
                            <m:r>
                              <a:rPr lang="en-US" sz="1900" i="1"/>
                              <m:t>𝑠𝑒𝑙𝑙𝑖𝑛𝑔</m:t>
                            </m:r>
                            <m:r>
                              <a:rPr lang="en-US" sz="1900" i="1"/>
                              <m:t> </m:t>
                            </m:r>
                            <m:r>
                              <a:rPr lang="en-US" sz="1900" i="1"/>
                              <m:t>𝑝𝑟𝑖𝑐𝑒</m:t>
                            </m:r>
                          </m:e>
                        </m:d>
                        <m:r>
                          <a:rPr lang="en-US" sz="1900" i="1"/>
                          <m:t>∗</m:t>
                        </m:r>
                        <m:sSub>
                          <m:sSubPr>
                            <m:ctrlPr>
                              <a:rPr lang="en-US" sz="1900" i="1"/>
                            </m:ctrlPr>
                          </m:sSubPr>
                          <m:e>
                            <m:r>
                              <a:rPr lang="en-US" sz="1900" i="1"/>
                              <m:t>𝐹</m:t>
                            </m:r>
                          </m:e>
                          <m:sub>
                            <m:r>
                              <a:rPr lang="en-US" sz="1900" i="1"/>
                              <m:t>𝑝𝑟𝑜𝑑𝑢𝑐𝑡𝑠</m:t>
                            </m:r>
                          </m:sub>
                        </m:sSub>
                      </m:e>
                    </m:nary>
                    <m:r>
                      <a:rPr lang="en-US" sz="1900" b="0" i="0" smtClean="0">
                        <a:latin typeface="Cambria Math" charset="0"/>
                      </a:rPr>
                      <m:t>−</m:t>
                    </m:r>
                    <m:nary>
                      <m:naryPr>
                        <m:chr m:val="∑"/>
                        <m:limLoc m:val="subSup"/>
                        <m:supHide m:val="on"/>
                        <m:ctrlPr>
                          <a:rPr lang="en-US" sz="1900" i="1"/>
                        </m:ctrlPr>
                      </m:naryPr>
                      <m:sub>
                        <m:r>
                          <a:rPr lang="en-US" sz="1900" i="1"/>
                          <m:t>𝑟𝑒𝑎𝑐𝑡𝑎𝑛𝑡𝑠</m:t>
                        </m:r>
                      </m:sub>
                      <m:sup/>
                      <m:e>
                        <m:d>
                          <m:dPr>
                            <m:ctrlPr>
                              <a:rPr lang="en-US" sz="1900" i="1"/>
                            </m:ctrlPr>
                          </m:dPr>
                          <m:e>
                            <m:r>
                              <a:rPr lang="en-US" sz="1900" i="1"/>
                              <m:t>𝐶𝑜𝑠𝑡</m:t>
                            </m:r>
                            <m:r>
                              <a:rPr lang="en-US" sz="1900" i="1"/>
                              <m:t> </m:t>
                            </m:r>
                            <m:r>
                              <a:rPr lang="en-US" sz="1900" i="1"/>
                              <m:t>𝑝𝑟𝑖𝑐𝑒</m:t>
                            </m:r>
                          </m:e>
                        </m:d>
                        <m:r>
                          <a:rPr lang="en-US" sz="1900" i="1"/>
                          <m:t>∗</m:t>
                        </m:r>
                        <m:sSub>
                          <m:sSubPr>
                            <m:ctrlPr>
                              <a:rPr lang="en-US" sz="1900" i="1"/>
                            </m:ctrlPr>
                          </m:sSubPr>
                          <m:e>
                            <m:r>
                              <a:rPr lang="en-US" sz="1900" i="1"/>
                              <m:t>𝐹</m:t>
                            </m:r>
                          </m:e>
                          <m:sub>
                            <m:r>
                              <a:rPr lang="en-US" sz="1900" i="1"/>
                              <m:t>𝑟𝑒𝑎𝑐𝑡𝑎𝑛𝑡𝑠</m:t>
                            </m:r>
                          </m:sub>
                        </m:sSub>
                      </m:e>
                    </m:nary>
                    <m:r>
                      <a:rPr lang="en-US" sz="1900" b="0" i="0" smtClean="0">
                        <a:latin typeface="Cambria Math" charset="0"/>
                      </a:rPr>
                      <m:t>−</m:t>
                    </m:r>
                    <m:nary>
                      <m:naryPr>
                        <m:chr m:val="∑"/>
                        <m:limLoc m:val="subSup"/>
                        <m:supHide m:val="on"/>
                        <m:ctrlPr>
                          <a:rPr lang="en-US" sz="1900" i="1"/>
                        </m:ctrlPr>
                      </m:naryPr>
                      <m:sub>
                        <m:r>
                          <a:rPr lang="en-US" sz="1900" i="1"/>
                          <m:t>𝑃𝑟𝑜𝑑𝑢𝑐𝑡𝑠</m:t>
                        </m:r>
                      </m:sub>
                      <m:sup/>
                      <m:e>
                        <m:d>
                          <m:dPr>
                            <m:ctrlPr>
                              <a:rPr lang="en-US" sz="1900" i="1"/>
                            </m:ctrlPr>
                          </m:dPr>
                          <m:e>
                            <m:r>
                              <a:rPr lang="en-US" sz="1900" i="1"/>
                              <m:t>𝑟𝑒𝑎𝑐𝑡𝑜𝑟</m:t>
                            </m:r>
                            <m:r>
                              <a:rPr lang="en-US" sz="1900" i="1"/>
                              <m:t> </m:t>
                            </m:r>
                            <m:r>
                              <a:rPr lang="en-US" sz="1900" i="1"/>
                              <m:t>𝑢𝑡𝑖𝑙𝑖𝑡𝑦</m:t>
                            </m:r>
                            <m:r>
                              <a:rPr lang="en-US" sz="1900" i="1"/>
                              <m:t> </m:t>
                            </m:r>
                            <m:r>
                              <a:rPr lang="en-US" sz="1900" i="1"/>
                              <m:t>𝑐𝑜𝑠𝑡</m:t>
                            </m:r>
                          </m:e>
                        </m:d>
                        <m:r>
                          <a:rPr lang="en-US" sz="1900" i="1"/>
                          <m:t>∗</m:t>
                        </m:r>
                        <m:r>
                          <a:rPr lang="en-US" sz="1900" i="1"/>
                          <m:t>𝐹</m:t>
                        </m:r>
                      </m:e>
                    </m:nary>
                  </m:oMath>
                </a14:m>
                <a:endParaRPr lang="en-US" sz="2400" dirty="0"/>
              </a:p>
              <a:p>
                <a:pPr marL="0" indent="0" algn="ctr">
                  <a:buNone/>
                </a:pPr>
                <a:endParaRPr lang="en-US" dirty="0" smtClean="0"/>
              </a:p>
              <a:p>
                <a:pPr marL="0" indent="0">
                  <a:buNone/>
                </a:pPr>
                <a:endParaRPr lang="en-US" dirty="0" smtClean="0"/>
              </a:p>
              <a:p>
                <a:pPr marL="0" indent="0">
                  <a:buNone/>
                </a:pPr>
                <a:r>
                  <a:rPr lang="en-US" dirty="0" smtClean="0"/>
                  <a:t>Student Tasks:</a:t>
                </a:r>
              </a:p>
              <a:p>
                <a:pPr>
                  <a:buFont typeface="Arial" charset="0"/>
                  <a:buChar char="•"/>
                </a:pPr>
                <a:r>
                  <a:rPr lang="en-US" dirty="0" smtClean="0"/>
                  <a:t>Writing LINGO code with profit maximization function along with mass balance constraints.</a:t>
                </a:r>
              </a:p>
              <a:p>
                <a:pPr>
                  <a:buFont typeface="Arial" charset="0"/>
                  <a:buChar char="•"/>
                </a:pPr>
                <a:r>
                  <a:rPr lang="en-US" dirty="0" smtClean="0"/>
                  <a:t>Compare results with MISR </a:t>
                </a:r>
                <a:r>
                  <a:rPr lang="en-US" dirty="0" smtClean="0"/>
                  <a:t>and Modified-MISR ratios </a:t>
                </a:r>
                <a:r>
                  <a:rPr lang="en-US" dirty="0" smtClean="0"/>
                  <a:t>for validation</a:t>
                </a:r>
              </a:p>
              <a:p>
                <a:pPr marL="0" indent="0">
                  <a:buNone/>
                </a:pPr>
                <a:endParaRPr lang="en-US" dirty="0" smtClean="0"/>
              </a:p>
              <a:p>
                <a:pPr marL="0" indent="0">
                  <a:buNone/>
                </a:pPr>
                <a:r>
                  <a:rPr lang="en-US" dirty="0" smtClean="0"/>
                  <a:t>This activity introduces students to LINGO language</a:t>
                </a:r>
                <a:endParaRPr lang="en-US" dirty="0" smtClean="0"/>
              </a:p>
              <a:p>
                <a:pPr marL="0" indent="0" algn="ctr">
                  <a:buNone/>
                </a:pPr>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0" y="1236077"/>
                <a:ext cx="12344400" cy="5273007"/>
              </a:xfrm>
              <a:blipFill rotWithShape="0">
                <a:blip r:embed="rId2"/>
                <a:stretch>
                  <a:fillRect l="-889" t="-289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0ADC0ED8-2260-FC40-BADF-849F059627BA}" type="slidenum">
              <a:rPr lang="en-US" smtClean="0"/>
              <a:t>16</a:t>
            </a:fld>
            <a:endParaRPr lang="en-US"/>
          </a:p>
        </p:txBody>
      </p:sp>
    </p:spTree>
    <p:extLst>
      <p:ext uri="{BB962C8B-B14F-4D97-AF65-F5344CB8AC3E}">
        <p14:creationId xmlns:p14="http://schemas.microsoft.com/office/powerpoint/2010/main" val="1117928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37" y="160588"/>
            <a:ext cx="10515600" cy="1325563"/>
          </a:xfrm>
        </p:spPr>
        <p:txBody>
          <a:bodyPr/>
          <a:lstStyle/>
          <a:p>
            <a:r>
              <a:rPr lang="en-US" b="1" dirty="0" smtClean="0"/>
              <a:t>Activity 5: Integrating plant utilities </a:t>
            </a:r>
            <a:endParaRPr lang="en-US" b="1" dirty="0"/>
          </a:p>
        </p:txBody>
      </p:sp>
      <p:sp>
        <p:nvSpPr>
          <p:cNvPr id="3" name="Content Placeholder 2"/>
          <p:cNvSpPr>
            <a:spLocks noGrp="1"/>
          </p:cNvSpPr>
          <p:nvPr>
            <p:ph idx="1"/>
          </p:nvPr>
        </p:nvSpPr>
        <p:spPr>
          <a:xfrm>
            <a:off x="260684" y="1451058"/>
            <a:ext cx="10760242" cy="4769268"/>
          </a:xfrm>
        </p:spPr>
        <p:txBody>
          <a:bodyPr>
            <a:normAutofit lnSpcReduction="10000"/>
          </a:bodyPr>
          <a:lstStyle/>
          <a:p>
            <a:pPr marL="0" indent="0">
              <a:buNone/>
            </a:pPr>
            <a:r>
              <a:rPr lang="en-US" dirty="0" smtClean="0"/>
              <a:t>Utility cost for all plant unit operations is taken into consideration in the profit function</a:t>
            </a:r>
          </a:p>
          <a:p>
            <a:pPr marL="0" indent="0">
              <a:buNone/>
            </a:pPr>
            <a:endParaRPr lang="en-US" dirty="0"/>
          </a:p>
          <a:p>
            <a:pPr marL="0" indent="0">
              <a:buNone/>
            </a:pPr>
            <a:r>
              <a:rPr lang="en-US" dirty="0" smtClean="0"/>
              <a:t>Student Tasks:</a:t>
            </a:r>
          </a:p>
          <a:p>
            <a:pPr>
              <a:buFont typeface="Arial" charset="0"/>
              <a:buChar char="•"/>
            </a:pPr>
            <a:r>
              <a:rPr lang="en-US" dirty="0" smtClean="0"/>
              <a:t> Identify the unit operations from literature for a typical industrial process for each product (SRI reports, Technical Journals) </a:t>
            </a:r>
          </a:p>
          <a:p>
            <a:pPr>
              <a:buFont typeface="Arial" charset="0"/>
              <a:buChar char="•"/>
            </a:pPr>
            <a:r>
              <a:rPr lang="en-US" dirty="0" smtClean="0"/>
              <a:t>Estimate the heat duties of each unit, and calculate the plant utility cost</a:t>
            </a:r>
          </a:p>
          <a:p>
            <a:pPr>
              <a:buFont typeface="Arial" charset="0"/>
              <a:buChar char="•"/>
            </a:pPr>
            <a:r>
              <a:rPr lang="en-US" dirty="0" smtClean="0"/>
              <a:t>Modify the profit maximization function</a:t>
            </a:r>
          </a:p>
          <a:p>
            <a:pPr>
              <a:buFont typeface="Arial" charset="0"/>
              <a:buChar char="•"/>
            </a:pPr>
            <a:r>
              <a:rPr lang="en-US" dirty="0" smtClean="0"/>
              <a:t>Add capacity constraints</a:t>
            </a:r>
          </a:p>
          <a:p>
            <a:pPr>
              <a:buFont typeface="Arial" charset="0"/>
              <a:buChar char="•"/>
            </a:pPr>
            <a:r>
              <a:rPr lang="en-US" dirty="0" smtClean="0"/>
              <a:t>Compare with benchmark results</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17</a:t>
            </a:fld>
            <a:endParaRPr lang="en-US"/>
          </a:p>
        </p:txBody>
      </p:sp>
    </p:spTree>
    <p:extLst>
      <p:ext uri="{BB962C8B-B14F-4D97-AF65-F5344CB8AC3E}">
        <p14:creationId xmlns:p14="http://schemas.microsoft.com/office/powerpoint/2010/main" val="2007905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526" y="184651"/>
            <a:ext cx="10515600" cy="1325563"/>
          </a:xfrm>
        </p:spPr>
        <p:txBody>
          <a:bodyPr/>
          <a:lstStyle/>
          <a:p>
            <a:r>
              <a:rPr lang="en-US" b="1" dirty="0" smtClean="0"/>
              <a:t>Activity 6: Integrating Fixed capital investment (FCI)</a:t>
            </a:r>
            <a:endParaRPr lang="en-US" b="1" dirty="0"/>
          </a:p>
        </p:txBody>
      </p:sp>
      <p:sp>
        <p:nvSpPr>
          <p:cNvPr id="3" name="Content Placeholder 2"/>
          <p:cNvSpPr>
            <a:spLocks noGrp="1"/>
          </p:cNvSpPr>
          <p:nvPr>
            <p:ph idx="1"/>
          </p:nvPr>
        </p:nvSpPr>
        <p:spPr>
          <a:xfrm>
            <a:off x="200525" y="1510214"/>
            <a:ext cx="11385885" cy="4846136"/>
          </a:xfrm>
        </p:spPr>
        <p:txBody>
          <a:bodyPr>
            <a:normAutofit lnSpcReduction="10000"/>
          </a:bodyPr>
          <a:lstStyle/>
          <a:p>
            <a:pPr marL="0" indent="0">
              <a:buNone/>
            </a:pPr>
            <a:r>
              <a:rPr lang="en-US" dirty="0" smtClean="0"/>
              <a:t>Fixed capital investment is the money used to buy fixed capital </a:t>
            </a:r>
            <a:r>
              <a:rPr lang="en-US" dirty="0" err="1" smtClean="0"/>
              <a:t>e.g</a:t>
            </a:r>
            <a:r>
              <a:rPr lang="en-US" dirty="0" smtClean="0"/>
              <a:t> equipment, land, machinery, and pipelines</a:t>
            </a:r>
          </a:p>
          <a:p>
            <a:pPr marL="0" indent="0">
              <a:buNone/>
            </a:pPr>
            <a:endParaRPr lang="en-US" dirty="0"/>
          </a:p>
          <a:p>
            <a:pPr marL="0" indent="0">
              <a:buNone/>
            </a:pPr>
            <a:endParaRPr lang="en-US" dirty="0" smtClean="0"/>
          </a:p>
          <a:p>
            <a:pPr marL="0" indent="0">
              <a:buNone/>
            </a:pPr>
            <a:r>
              <a:rPr lang="en-US" dirty="0" smtClean="0"/>
              <a:t>Student Tasks:</a:t>
            </a:r>
          </a:p>
          <a:p>
            <a:pPr>
              <a:buFont typeface="Arial" charset="0"/>
              <a:buChar char="•"/>
            </a:pPr>
            <a:r>
              <a:rPr lang="en-US" dirty="0" smtClean="0"/>
              <a:t>Find the capacity and FCI of a typical industrial process from literature </a:t>
            </a:r>
          </a:p>
          <a:p>
            <a:pPr>
              <a:buFont typeface="Arial" charset="0"/>
              <a:buChar char="•"/>
            </a:pPr>
            <a:r>
              <a:rPr lang="en-US" dirty="0" smtClean="0"/>
              <a:t>Calculate a-factor</a:t>
            </a:r>
          </a:p>
          <a:p>
            <a:pPr>
              <a:buFont typeface="Arial" charset="0"/>
              <a:buChar char="•"/>
            </a:pPr>
            <a:r>
              <a:rPr lang="en-US" dirty="0" smtClean="0"/>
              <a:t>Assume 10-year installment plan</a:t>
            </a:r>
          </a:p>
          <a:p>
            <a:pPr>
              <a:buFont typeface="Arial" charset="0"/>
              <a:buChar char="•"/>
            </a:pPr>
            <a:r>
              <a:rPr lang="en-US" dirty="0" smtClean="0"/>
              <a:t>Integrate FCI into the optimization model</a:t>
            </a:r>
          </a:p>
          <a:p>
            <a:pPr>
              <a:buFont typeface="Arial" charset="0"/>
              <a:buChar char="•"/>
            </a:pPr>
            <a:r>
              <a:rPr lang="en-US" dirty="0" smtClean="0"/>
              <a:t>Compare with MISR and Modified-MISR ratios</a:t>
            </a:r>
          </a:p>
        </p:txBody>
      </p:sp>
      <p:sp>
        <p:nvSpPr>
          <p:cNvPr id="4" name="Slide Number Placeholder 3"/>
          <p:cNvSpPr>
            <a:spLocks noGrp="1"/>
          </p:cNvSpPr>
          <p:nvPr>
            <p:ph type="sldNum" sz="quarter" idx="12"/>
          </p:nvPr>
        </p:nvSpPr>
        <p:spPr/>
        <p:txBody>
          <a:bodyPr/>
          <a:lstStyle/>
          <a:p>
            <a:fld id="{0ADC0ED8-2260-FC40-BADF-849F059627BA}" type="slidenum">
              <a:rPr lang="en-US" smtClean="0"/>
              <a:t>18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2884" y="2619877"/>
            <a:ext cx="1612900" cy="431800"/>
          </a:xfrm>
          <a:prstGeom prst="rect">
            <a:avLst/>
          </a:prstGeom>
        </p:spPr>
      </p:pic>
    </p:spTree>
    <p:extLst>
      <p:ext uri="{BB962C8B-B14F-4D97-AF65-F5344CB8AC3E}">
        <p14:creationId xmlns:p14="http://schemas.microsoft.com/office/powerpoint/2010/main" val="14427670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9" y="148557"/>
            <a:ext cx="10515600" cy="1325563"/>
          </a:xfrm>
        </p:spPr>
        <p:txBody>
          <a:bodyPr/>
          <a:lstStyle/>
          <a:p>
            <a:r>
              <a:rPr lang="en-US" b="1" dirty="0" smtClean="0"/>
              <a:t>Activity 7: Carbon credit &amp; Carbon Social Cost</a:t>
            </a:r>
            <a:endParaRPr lang="en-US" b="1" dirty="0"/>
          </a:p>
        </p:txBody>
      </p:sp>
      <p:sp>
        <p:nvSpPr>
          <p:cNvPr id="3" name="Content Placeholder 2"/>
          <p:cNvSpPr>
            <a:spLocks noGrp="1"/>
          </p:cNvSpPr>
          <p:nvPr>
            <p:ph idx="1"/>
          </p:nvPr>
        </p:nvSpPr>
        <p:spPr>
          <a:xfrm>
            <a:off x="308810" y="1474120"/>
            <a:ext cx="10952747" cy="4758238"/>
          </a:xfrm>
        </p:spPr>
        <p:txBody>
          <a:bodyPr>
            <a:normAutofit fontScale="92500" lnSpcReduction="10000"/>
          </a:bodyPr>
          <a:lstStyle/>
          <a:p>
            <a:pPr marL="0" indent="0">
              <a:buNone/>
            </a:pPr>
            <a:r>
              <a:rPr lang="en-US" dirty="0" smtClean="0"/>
              <a:t>Carbon credit (CC) illustrates fixation of CO</a:t>
            </a:r>
            <a:r>
              <a:rPr lang="en-US" baseline="-25000" dirty="0" smtClean="0"/>
              <a:t>2</a:t>
            </a:r>
            <a:r>
              <a:rPr lang="en-US" dirty="0" smtClean="0"/>
              <a:t>, and Carbon Social Cost (CSC) represents the total CO</a:t>
            </a:r>
            <a:r>
              <a:rPr lang="en-US" baseline="-25000" dirty="0" smtClean="0"/>
              <a:t>2</a:t>
            </a:r>
            <a:r>
              <a:rPr lang="en-US" dirty="0" smtClean="0"/>
              <a:t> emitted from the process and utilities (gate to gate)</a:t>
            </a:r>
          </a:p>
          <a:p>
            <a:pPr marL="0" indent="0">
              <a:buNone/>
            </a:pPr>
            <a:endParaRPr lang="en-US" dirty="0"/>
          </a:p>
          <a:p>
            <a:pPr marL="0" indent="0">
              <a:buNone/>
            </a:pPr>
            <a:r>
              <a:rPr lang="en-US" dirty="0" smtClean="0"/>
              <a:t>Student Activities:</a:t>
            </a:r>
          </a:p>
          <a:p>
            <a:pPr>
              <a:buFont typeface="Arial" charset="0"/>
              <a:buChar char="•"/>
            </a:pPr>
            <a:r>
              <a:rPr lang="en-US" dirty="0" smtClean="0"/>
              <a:t>Find typical values of Carbon credit and Carbon Social Cost from literature</a:t>
            </a:r>
          </a:p>
          <a:p>
            <a:pPr>
              <a:buFont typeface="Arial" charset="0"/>
              <a:buChar char="•"/>
            </a:pPr>
            <a:r>
              <a:rPr lang="en-US" dirty="0" smtClean="0"/>
              <a:t>Assuming all utilities come from HP steam, calculate CO</a:t>
            </a:r>
            <a:r>
              <a:rPr lang="en-US" baseline="-25000" dirty="0" smtClean="0"/>
              <a:t>2</a:t>
            </a:r>
            <a:r>
              <a:rPr lang="en-US" dirty="0" smtClean="0"/>
              <a:t> emission from steam generation</a:t>
            </a:r>
          </a:p>
          <a:p>
            <a:pPr>
              <a:buFont typeface="Arial" charset="0"/>
              <a:buChar char="•"/>
            </a:pPr>
            <a:r>
              <a:rPr lang="en-US" dirty="0" smtClean="0"/>
              <a:t>Calculate total carbon social cost</a:t>
            </a:r>
          </a:p>
          <a:p>
            <a:pPr>
              <a:buFont typeface="Arial" charset="0"/>
              <a:buChar char="•"/>
            </a:pPr>
            <a:r>
              <a:rPr lang="en-US" dirty="0" smtClean="0"/>
              <a:t>Calculate amount of CO</a:t>
            </a:r>
            <a:r>
              <a:rPr lang="en-US" baseline="-25000" dirty="0" smtClean="0"/>
              <a:t>2</a:t>
            </a:r>
            <a:r>
              <a:rPr lang="en-US" dirty="0" smtClean="0"/>
              <a:t> being fixed </a:t>
            </a:r>
          </a:p>
          <a:p>
            <a:pPr>
              <a:buFont typeface="Arial" charset="0"/>
              <a:buChar char="•"/>
            </a:pPr>
            <a:r>
              <a:rPr lang="en-US" dirty="0" smtClean="0"/>
              <a:t>Modify profit function and run the code</a:t>
            </a:r>
          </a:p>
          <a:p>
            <a:pPr>
              <a:buFont typeface="Arial" charset="0"/>
              <a:buChar char="•"/>
            </a:pPr>
            <a:r>
              <a:rPr lang="en-US" dirty="0" smtClean="0"/>
              <a:t>Compare with MISR and Modified-MISR</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19</a:t>
            </a:fld>
            <a:endParaRPr lang="en-US"/>
          </a:p>
        </p:txBody>
      </p:sp>
    </p:spTree>
    <p:extLst>
      <p:ext uri="{BB962C8B-B14F-4D97-AF65-F5344CB8AC3E}">
        <p14:creationId xmlns:p14="http://schemas.microsoft.com/office/powerpoint/2010/main" val="44804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moment</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1315" y="1690688"/>
            <a:ext cx="4455695" cy="2764816"/>
          </a:xfrm>
        </p:spPr>
      </p:pic>
      <p:sp>
        <p:nvSpPr>
          <p:cNvPr id="4" name="Slide Number Placeholder 3"/>
          <p:cNvSpPr>
            <a:spLocks noGrp="1"/>
          </p:cNvSpPr>
          <p:nvPr>
            <p:ph type="sldNum" sz="quarter" idx="12"/>
          </p:nvPr>
        </p:nvSpPr>
        <p:spPr/>
        <p:txBody>
          <a:bodyPr/>
          <a:lstStyle/>
          <a:p>
            <a:fld id="{0ADC0ED8-2260-FC40-BADF-849F059627BA}" type="slidenum">
              <a:rPr lang="en-US" smtClean="0"/>
              <a:t>2</a:t>
            </a:fld>
            <a:r>
              <a:rPr lang="en-US" dirty="0" smtClean="0"/>
              <a:t> of 31</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5336" y="1690688"/>
            <a:ext cx="4343401" cy="2822479"/>
          </a:xfrm>
          <a:prstGeom prst="rect">
            <a:avLst/>
          </a:prstGeom>
        </p:spPr>
      </p:pic>
    </p:spTree>
    <p:extLst>
      <p:ext uri="{BB962C8B-B14F-4D97-AF65-F5344CB8AC3E}">
        <p14:creationId xmlns:p14="http://schemas.microsoft.com/office/powerpoint/2010/main" val="17318126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42" y="0"/>
            <a:ext cx="10515600" cy="1325563"/>
          </a:xfrm>
        </p:spPr>
        <p:txBody>
          <a:bodyPr/>
          <a:lstStyle/>
          <a:p>
            <a:r>
              <a:rPr lang="en-US" b="1" dirty="0" smtClean="0"/>
              <a:t>The optimization overview of CO</a:t>
            </a:r>
            <a:r>
              <a:rPr lang="en-US" b="1" baseline="-25000" dirty="0" smtClean="0"/>
              <a:t>2</a:t>
            </a:r>
            <a:r>
              <a:rPr lang="en-US" b="1" dirty="0" smtClean="0"/>
              <a:t> utilization</a:t>
            </a:r>
            <a:endParaRPr lang="en-US" b="1" dirty="0"/>
          </a:p>
        </p:txBody>
      </p:sp>
      <p:sp>
        <p:nvSpPr>
          <p:cNvPr id="3" name="Content Placeholder 2"/>
          <p:cNvSpPr>
            <a:spLocks noGrp="1"/>
          </p:cNvSpPr>
          <p:nvPr>
            <p:ph idx="1"/>
          </p:nvPr>
        </p:nvSpPr>
        <p:spPr>
          <a:xfrm>
            <a:off x="224588" y="1055604"/>
            <a:ext cx="11967411" cy="4767680"/>
          </a:xfrm>
        </p:spPr>
        <p:txBody>
          <a:bodyPr/>
          <a:lstStyle/>
          <a:p>
            <a:pPr marL="0" indent="0">
              <a:buNone/>
            </a:pPr>
            <a:r>
              <a:rPr lang="en-US" dirty="0" smtClean="0"/>
              <a:t>Profit Objective function</a:t>
            </a:r>
          </a:p>
          <a:p>
            <a:pPr marL="0" indent="0" algn="ctr">
              <a:buNone/>
            </a:pPr>
            <a:r>
              <a:rPr lang="en-US" sz="2400" dirty="0"/>
              <a:t>Profit = Carbon Credit+ Gross Profit – Raw material cost –Plant Utilities –FCI –</a:t>
            </a:r>
            <a:r>
              <a:rPr lang="en-US" sz="2400" dirty="0" smtClean="0"/>
              <a:t>CSC</a:t>
            </a:r>
          </a:p>
          <a:p>
            <a:pPr marL="0" indent="0">
              <a:buNone/>
            </a:pPr>
            <a:endParaRPr lang="en-US" sz="2400" dirty="0"/>
          </a:p>
          <a:p>
            <a:pPr marL="0" indent="0">
              <a:buNone/>
            </a:pPr>
            <a:r>
              <a:rPr lang="en-US" sz="2400" dirty="0" smtClean="0"/>
              <a:t>Equality Constraints</a:t>
            </a:r>
          </a:p>
          <a:p>
            <a:pPr>
              <a:buFont typeface="Arial" charset="0"/>
              <a:buChar char="•"/>
            </a:pPr>
            <a:r>
              <a:rPr lang="en-US" sz="2400" dirty="0" smtClean="0"/>
              <a:t> Mass Balance constraints</a:t>
            </a:r>
          </a:p>
          <a:p>
            <a:pPr>
              <a:buFont typeface="Arial" charset="0"/>
              <a:buChar char="•"/>
            </a:pPr>
            <a:r>
              <a:rPr lang="en-US" sz="2400" dirty="0" smtClean="0"/>
              <a:t>Total </a:t>
            </a:r>
            <a:r>
              <a:rPr lang="en-US" sz="2400" dirty="0"/>
              <a:t>CO</a:t>
            </a:r>
            <a:r>
              <a:rPr lang="en-US" sz="2400" baseline="-25000" dirty="0"/>
              <a:t>2</a:t>
            </a:r>
            <a:r>
              <a:rPr lang="en-US" sz="2400" dirty="0"/>
              <a:t> that has to be fixed</a:t>
            </a:r>
          </a:p>
          <a:p>
            <a:pPr marL="0" indent="0">
              <a:buNone/>
            </a:pPr>
            <a:r>
              <a:rPr lang="en-US" sz="2400" dirty="0" smtClean="0"/>
              <a:t>Inequality Constraints</a:t>
            </a:r>
          </a:p>
          <a:p>
            <a:pPr>
              <a:buFont typeface="Arial" charset="0"/>
              <a:buChar char="•"/>
            </a:pPr>
            <a:r>
              <a:rPr lang="en-US" sz="2400" dirty="0" smtClean="0"/>
              <a:t>Demand and </a:t>
            </a:r>
            <a:r>
              <a:rPr lang="en-US" sz="2400" dirty="0"/>
              <a:t>Capacity </a:t>
            </a:r>
            <a:endParaRPr lang="en-US" sz="2400" dirty="0" smtClean="0"/>
          </a:p>
          <a:p>
            <a:pPr>
              <a:buFont typeface="Arial" charset="0"/>
              <a:buChar char="•"/>
            </a:pPr>
            <a:r>
              <a:rPr lang="en-US" sz="2400" dirty="0" smtClean="0"/>
              <a:t>Non-zero logics</a:t>
            </a:r>
          </a:p>
          <a:p>
            <a:pPr marL="0"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20</a:t>
            </a:fld>
            <a:endParaRPr lang="en-US"/>
          </a:p>
        </p:txBody>
      </p:sp>
    </p:spTree>
    <p:extLst>
      <p:ext uri="{BB962C8B-B14F-4D97-AF65-F5344CB8AC3E}">
        <p14:creationId xmlns:p14="http://schemas.microsoft.com/office/powerpoint/2010/main" val="909197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621" y="160588"/>
            <a:ext cx="10515600" cy="1325563"/>
          </a:xfrm>
        </p:spPr>
        <p:txBody>
          <a:bodyPr/>
          <a:lstStyle/>
          <a:p>
            <a:r>
              <a:rPr lang="en-US" b="1" dirty="0" smtClean="0"/>
              <a:t>Case Study: CO</a:t>
            </a:r>
            <a:r>
              <a:rPr lang="en-US" b="1" baseline="-25000" dirty="0" smtClean="0"/>
              <a:t>2</a:t>
            </a:r>
            <a:r>
              <a:rPr lang="en-US" b="1" dirty="0" smtClean="0"/>
              <a:t> Exhaust from Ammonia Plant</a:t>
            </a:r>
            <a:endParaRPr lang="en-US" b="1" dirty="0"/>
          </a:p>
        </p:txBody>
      </p:sp>
      <p:sp>
        <p:nvSpPr>
          <p:cNvPr id="3" name="Content Placeholder 2"/>
          <p:cNvSpPr>
            <a:spLocks noGrp="1"/>
          </p:cNvSpPr>
          <p:nvPr>
            <p:ph idx="1"/>
          </p:nvPr>
        </p:nvSpPr>
        <p:spPr>
          <a:xfrm>
            <a:off x="236622" y="1143001"/>
            <a:ext cx="7150767" cy="5578474"/>
          </a:xfrm>
        </p:spPr>
        <p:txBody>
          <a:bodyPr>
            <a:normAutofit/>
          </a:bodyPr>
          <a:lstStyle/>
          <a:p>
            <a:pPr>
              <a:buFont typeface="Arial" charset="0"/>
              <a:buChar char="•"/>
            </a:pPr>
            <a:r>
              <a:rPr lang="en-US" sz="2600" dirty="0" smtClean="0"/>
              <a:t>U.S Largest Ammonia plant owned by CF industries located in Donaldsonville, LA</a:t>
            </a:r>
          </a:p>
          <a:p>
            <a:pPr>
              <a:buFont typeface="Arial" charset="0"/>
              <a:buChar char="•"/>
            </a:pPr>
            <a:r>
              <a:rPr lang="en-US" sz="2600" dirty="0" smtClean="0"/>
              <a:t>Production Capacity of NH</a:t>
            </a:r>
            <a:r>
              <a:rPr lang="en-US" sz="2600" baseline="-25000" dirty="0" smtClean="0"/>
              <a:t>3</a:t>
            </a:r>
            <a:r>
              <a:rPr lang="en-US" sz="2600" dirty="0" smtClean="0"/>
              <a:t> is 1.74 MM </a:t>
            </a:r>
            <a:r>
              <a:rPr lang="en-US" sz="2600" dirty="0" err="1" smtClean="0"/>
              <a:t>tonnes</a:t>
            </a:r>
            <a:r>
              <a:rPr lang="en-US" sz="2600" dirty="0" smtClean="0"/>
              <a:t> per year</a:t>
            </a:r>
          </a:p>
          <a:p>
            <a:pPr>
              <a:buFont typeface="Arial" charset="0"/>
              <a:buChar char="•"/>
            </a:pPr>
            <a:r>
              <a:rPr lang="en-US" sz="2600" dirty="0" smtClean="0"/>
              <a:t>Estimated Annual CO</a:t>
            </a:r>
            <a:r>
              <a:rPr lang="en-US" sz="2600" baseline="-25000" dirty="0" smtClean="0"/>
              <a:t>2</a:t>
            </a:r>
            <a:r>
              <a:rPr lang="en-US" sz="2600" dirty="0" smtClean="0"/>
              <a:t> emissions by EPA is 2.12 MM </a:t>
            </a:r>
            <a:r>
              <a:rPr lang="en-US" sz="2600" dirty="0" err="1" smtClean="0"/>
              <a:t>tonnes</a:t>
            </a:r>
            <a:r>
              <a:rPr lang="en-US" sz="2600" dirty="0" smtClean="0"/>
              <a:t> per year</a:t>
            </a:r>
          </a:p>
          <a:p>
            <a:pPr>
              <a:buFont typeface="Arial" charset="0"/>
              <a:buChar char="•"/>
            </a:pPr>
            <a:r>
              <a:rPr lang="en-US" sz="2600" dirty="0" smtClean="0"/>
              <a:t>New government regulations dictate reducing emissions or facing expensive CO</a:t>
            </a:r>
            <a:r>
              <a:rPr lang="en-US" sz="2600" baseline="-25000" dirty="0" smtClean="0"/>
              <a:t>2</a:t>
            </a:r>
            <a:r>
              <a:rPr lang="en-US" sz="2600" dirty="0" smtClean="0"/>
              <a:t> tax</a:t>
            </a:r>
          </a:p>
          <a:p>
            <a:pPr>
              <a:buFont typeface="Arial" charset="0"/>
              <a:buChar char="•"/>
            </a:pPr>
            <a:r>
              <a:rPr lang="en-US" sz="2600" dirty="0" smtClean="0"/>
              <a:t>Government would credit the plant for every </a:t>
            </a:r>
            <a:r>
              <a:rPr lang="en-US" sz="2600" dirty="0" err="1" smtClean="0"/>
              <a:t>tonne</a:t>
            </a:r>
            <a:r>
              <a:rPr lang="en-US" sz="2600" dirty="0" smtClean="0"/>
              <a:t> of CO</a:t>
            </a:r>
            <a:r>
              <a:rPr lang="en-US" sz="2600" baseline="-25000" dirty="0" smtClean="0"/>
              <a:t>2</a:t>
            </a:r>
            <a:r>
              <a:rPr lang="en-US" sz="2600" dirty="0" smtClean="0"/>
              <a:t> fixed</a:t>
            </a:r>
          </a:p>
          <a:p>
            <a:pPr>
              <a:buFont typeface="Arial" charset="0"/>
              <a:buChar char="•"/>
            </a:pPr>
            <a:r>
              <a:rPr lang="en-US" sz="2600" dirty="0" smtClean="0"/>
              <a:t>Chemical Engineers suggest the utilization of CO</a:t>
            </a:r>
            <a:r>
              <a:rPr lang="en-US" sz="2600" baseline="-25000" dirty="0" smtClean="0"/>
              <a:t>2</a:t>
            </a:r>
            <a:r>
              <a:rPr lang="en-US" sz="2600" dirty="0" smtClean="0"/>
              <a:t> into value-added chemicals via various processing routes to maximize profit</a:t>
            </a:r>
          </a:p>
        </p:txBody>
      </p:sp>
      <p:sp>
        <p:nvSpPr>
          <p:cNvPr id="4" name="Slide Number Placeholder 3"/>
          <p:cNvSpPr>
            <a:spLocks noGrp="1"/>
          </p:cNvSpPr>
          <p:nvPr>
            <p:ph type="sldNum" sz="quarter" idx="12"/>
          </p:nvPr>
        </p:nvSpPr>
        <p:spPr/>
        <p:txBody>
          <a:bodyPr/>
          <a:lstStyle/>
          <a:p>
            <a:fld id="{0ADC0ED8-2260-FC40-BADF-849F059627BA}" type="slidenum">
              <a:rPr lang="en-US" smtClean="0"/>
              <a:t>21</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855" y="1684421"/>
            <a:ext cx="4863682" cy="3212432"/>
          </a:xfrm>
          <a:prstGeom prst="rect">
            <a:avLst/>
          </a:prstGeom>
        </p:spPr>
      </p:pic>
    </p:spTree>
    <p:extLst>
      <p:ext uri="{BB962C8B-B14F-4D97-AF65-F5344CB8AC3E}">
        <p14:creationId xmlns:p14="http://schemas.microsoft.com/office/powerpoint/2010/main" val="6883478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74" y="108284"/>
            <a:ext cx="10515600" cy="1325563"/>
          </a:xfrm>
        </p:spPr>
        <p:txBody>
          <a:bodyPr/>
          <a:lstStyle/>
          <a:p>
            <a:r>
              <a:rPr lang="en-US" b="1" dirty="0" smtClean="0"/>
              <a:t>Case Study: Choosing products</a:t>
            </a:r>
            <a:endParaRPr lang="en-US" b="1" dirty="0"/>
          </a:p>
        </p:txBody>
      </p:sp>
      <p:sp>
        <p:nvSpPr>
          <p:cNvPr id="3" name="Content Placeholder 2"/>
          <p:cNvSpPr>
            <a:spLocks noGrp="1"/>
          </p:cNvSpPr>
          <p:nvPr>
            <p:ph idx="1"/>
          </p:nvPr>
        </p:nvSpPr>
        <p:spPr>
          <a:xfrm>
            <a:off x="104274" y="1155033"/>
            <a:ext cx="11782927" cy="5702968"/>
          </a:xfrm>
        </p:spPr>
        <p:txBody>
          <a:bodyPr>
            <a:normAutofit/>
          </a:bodyPr>
          <a:lstStyle/>
          <a:p>
            <a:pPr marL="0" indent="0">
              <a:buNone/>
            </a:pPr>
            <a:r>
              <a:rPr lang="en-US" dirty="0" smtClean="0"/>
              <a:t>Chemical Engineers need to carefully choose the value-added products and their respective processing routes</a:t>
            </a:r>
          </a:p>
          <a:p>
            <a:r>
              <a:rPr lang="en-US" dirty="0" smtClean="0"/>
              <a:t>The products must be in high demand and </a:t>
            </a:r>
            <a:r>
              <a:rPr lang="en-US" dirty="0" smtClean="0"/>
              <a:t>profitable</a:t>
            </a:r>
            <a:endParaRPr lang="en-US" dirty="0" smtClean="0"/>
          </a:p>
          <a:p>
            <a:r>
              <a:rPr lang="en-US" dirty="0" smtClean="0"/>
              <a:t>The products must involve CO</a:t>
            </a:r>
            <a:r>
              <a:rPr lang="en-US" baseline="-25000" dirty="0" smtClean="0"/>
              <a:t>2</a:t>
            </a:r>
            <a:r>
              <a:rPr lang="en-US" dirty="0" smtClean="0"/>
              <a:t> as a reactant</a:t>
            </a:r>
          </a:p>
          <a:p>
            <a:r>
              <a:rPr lang="en-US" dirty="0" smtClean="0"/>
              <a:t>The processing routes should not incur high CO</a:t>
            </a:r>
            <a:r>
              <a:rPr lang="en-US" baseline="-25000" dirty="0" smtClean="0"/>
              <a:t>2</a:t>
            </a:r>
            <a:r>
              <a:rPr lang="en-US" dirty="0" smtClean="0"/>
              <a:t> emissions</a:t>
            </a:r>
          </a:p>
          <a:p>
            <a:pPr marL="0" indent="0">
              <a:buNone/>
            </a:pPr>
            <a:endParaRPr lang="en-US" dirty="0" smtClean="0"/>
          </a:p>
          <a:p>
            <a:pPr marL="0" indent="0">
              <a:buNone/>
            </a:pPr>
            <a:r>
              <a:rPr lang="en-US" dirty="0" smtClean="0"/>
              <a:t>Analysis on previous criteria </a:t>
            </a:r>
            <a:r>
              <a:rPr lang="en-US" dirty="0" smtClean="0"/>
              <a:t>suggests </a:t>
            </a:r>
            <a:r>
              <a:rPr lang="en-US" dirty="0" smtClean="0"/>
              <a:t>the following products:</a:t>
            </a:r>
          </a:p>
          <a:p>
            <a:pPr lvl="1">
              <a:buFont typeface="Wingdings" charset="2"/>
              <a:buChar char="Ø"/>
            </a:pPr>
            <a:r>
              <a:rPr lang="en-US" dirty="0" smtClean="0"/>
              <a:t>Propylene Carbonate                    </a:t>
            </a:r>
            <a:r>
              <a:rPr lang="pt-BR" dirty="0" smtClean="0"/>
              <a:t>CO</a:t>
            </a:r>
            <a:r>
              <a:rPr lang="pt-BR" baseline="-25000" dirty="0" smtClean="0"/>
              <a:t>2</a:t>
            </a:r>
            <a:r>
              <a:rPr lang="pt-BR" dirty="0" smtClean="0"/>
              <a:t> + C</a:t>
            </a:r>
            <a:r>
              <a:rPr lang="pt-BR" baseline="-25000" dirty="0" smtClean="0"/>
              <a:t>3</a:t>
            </a:r>
            <a:r>
              <a:rPr lang="pt-BR" dirty="0" smtClean="0"/>
              <a:t>H</a:t>
            </a:r>
            <a:r>
              <a:rPr lang="pt-BR" baseline="-25000" dirty="0" smtClean="0"/>
              <a:t>6</a:t>
            </a:r>
            <a:r>
              <a:rPr lang="pt-BR" dirty="0" smtClean="0"/>
              <a:t>O → C</a:t>
            </a:r>
            <a:r>
              <a:rPr lang="pt-BR" baseline="-25000" dirty="0" smtClean="0"/>
              <a:t>3</a:t>
            </a:r>
            <a:r>
              <a:rPr lang="pt-BR" dirty="0" smtClean="0"/>
              <a:t>H</a:t>
            </a:r>
            <a:r>
              <a:rPr lang="pt-BR" baseline="-25000" dirty="0" smtClean="0"/>
              <a:t>6</a:t>
            </a:r>
            <a:r>
              <a:rPr lang="pt-BR" dirty="0" smtClean="0"/>
              <a:t>CO</a:t>
            </a:r>
            <a:r>
              <a:rPr lang="pt-BR" baseline="-25000" dirty="0" smtClean="0"/>
              <a:t>3</a:t>
            </a:r>
            <a:endParaRPr lang="en-US" dirty="0" smtClean="0"/>
          </a:p>
          <a:p>
            <a:pPr lvl="1">
              <a:buFont typeface="Wingdings" charset="2"/>
              <a:buChar char="Ø"/>
            </a:pPr>
            <a:r>
              <a:rPr lang="en-US" dirty="0" smtClean="0"/>
              <a:t>Phenol                                              CO</a:t>
            </a:r>
            <a:r>
              <a:rPr lang="en-US" baseline="-25000" dirty="0" smtClean="0"/>
              <a:t>2</a:t>
            </a:r>
            <a:r>
              <a:rPr lang="en-US" dirty="0" smtClean="0"/>
              <a:t> + C</a:t>
            </a:r>
            <a:r>
              <a:rPr lang="en-US" baseline="-25000" dirty="0" smtClean="0"/>
              <a:t>6</a:t>
            </a:r>
            <a:r>
              <a:rPr lang="en-US" dirty="0" smtClean="0"/>
              <a:t>H</a:t>
            </a:r>
            <a:r>
              <a:rPr lang="en-US" baseline="-25000" dirty="0" smtClean="0"/>
              <a:t>6</a:t>
            </a:r>
            <a:r>
              <a:rPr lang="en-US" dirty="0" smtClean="0"/>
              <a:t> → C</a:t>
            </a:r>
            <a:r>
              <a:rPr lang="en-US" baseline="-25000" dirty="0" smtClean="0"/>
              <a:t>6</a:t>
            </a:r>
            <a:r>
              <a:rPr lang="en-US" dirty="0" smtClean="0"/>
              <a:t>H</a:t>
            </a:r>
            <a:r>
              <a:rPr lang="en-US" baseline="-25000" dirty="0" smtClean="0"/>
              <a:t>5</a:t>
            </a:r>
            <a:r>
              <a:rPr lang="en-US" dirty="0" smtClean="0"/>
              <a:t>OH + CO</a:t>
            </a:r>
          </a:p>
          <a:p>
            <a:pPr lvl="1">
              <a:buFont typeface="Wingdings" charset="2"/>
              <a:buChar char="Ø"/>
            </a:pPr>
            <a:r>
              <a:rPr lang="en-US" dirty="0" smtClean="0"/>
              <a:t>Benzoic Acid                                    CO</a:t>
            </a:r>
            <a:r>
              <a:rPr lang="en-US" baseline="-25000" dirty="0" smtClean="0"/>
              <a:t>2</a:t>
            </a:r>
            <a:r>
              <a:rPr lang="en-US" dirty="0" smtClean="0"/>
              <a:t> + C</a:t>
            </a:r>
            <a:r>
              <a:rPr lang="en-US" baseline="-25000" dirty="0" smtClean="0"/>
              <a:t>6</a:t>
            </a:r>
            <a:r>
              <a:rPr lang="en-US" dirty="0" smtClean="0"/>
              <a:t>H</a:t>
            </a:r>
            <a:r>
              <a:rPr lang="en-US" baseline="-25000" dirty="0" smtClean="0"/>
              <a:t>6</a:t>
            </a:r>
            <a:r>
              <a:rPr lang="en-US" dirty="0" smtClean="0"/>
              <a:t> → C</a:t>
            </a:r>
            <a:r>
              <a:rPr lang="en-US" baseline="-25000" dirty="0" smtClean="0"/>
              <a:t>6</a:t>
            </a:r>
            <a:r>
              <a:rPr lang="en-US" dirty="0" smtClean="0"/>
              <a:t>H</a:t>
            </a:r>
            <a:r>
              <a:rPr lang="en-US" baseline="-25000" dirty="0" smtClean="0"/>
              <a:t>5</a:t>
            </a:r>
            <a:r>
              <a:rPr lang="en-US" dirty="0" smtClean="0"/>
              <a:t>COOH</a:t>
            </a:r>
          </a:p>
          <a:p>
            <a:pPr lvl="1">
              <a:buFont typeface="Wingdings" charset="2"/>
              <a:buChar char="Ø"/>
            </a:pPr>
            <a:r>
              <a:rPr lang="en-US" dirty="0" smtClean="0"/>
              <a:t>Ethylene Glycol                               </a:t>
            </a:r>
            <a:r>
              <a:rPr lang="pt-BR" dirty="0" smtClean="0"/>
              <a:t>CO</a:t>
            </a:r>
            <a:r>
              <a:rPr lang="pt-BR" baseline="-25000" dirty="0" smtClean="0"/>
              <a:t>2</a:t>
            </a:r>
            <a:r>
              <a:rPr lang="pt-BR" dirty="0" smtClean="0"/>
              <a:t> + C</a:t>
            </a:r>
            <a:r>
              <a:rPr lang="pt-BR" baseline="-25000" dirty="0" smtClean="0"/>
              <a:t>2</a:t>
            </a:r>
            <a:r>
              <a:rPr lang="pt-BR" dirty="0" smtClean="0"/>
              <a:t>H</a:t>
            </a:r>
            <a:r>
              <a:rPr lang="pt-BR" baseline="-25000" dirty="0" smtClean="0"/>
              <a:t>4</a:t>
            </a:r>
            <a:r>
              <a:rPr lang="pt-BR" dirty="0" smtClean="0"/>
              <a:t>O → C</a:t>
            </a:r>
            <a:r>
              <a:rPr lang="pt-BR" baseline="-25000" dirty="0" smtClean="0"/>
              <a:t>2</a:t>
            </a:r>
            <a:r>
              <a:rPr lang="pt-BR" dirty="0" smtClean="0"/>
              <a:t>H</a:t>
            </a:r>
            <a:r>
              <a:rPr lang="pt-BR" baseline="-25000" dirty="0" smtClean="0"/>
              <a:t>4</a:t>
            </a:r>
            <a:r>
              <a:rPr lang="pt-BR" dirty="0" smtClean="0"/>
              <a:t>CO</a:t>
            </a:r>
            <a:r>
              <a:rPr lang="pt-BR" baseline="-25000" dirty="0" smtClean="0"/>
              <a:t>3</a:t>
            </a:r>
            <a:endParaRPr lang="pt-BR" dirty="0" smtClean="0"/>
          </a:p>
          <a:p>
            <a:pPr marL="457200" lvl="1" indent="0">
              <a:buNone/>
            </a:pPr>
            <a:r>
              <a:rPr lang="pt-BR" dirty="0" smtClean="0"/>
              <a:t>                                                              C</a:t>
            </a:r>
            <a:r>
              <a:rPr lang="pt-BR" baseline="-25000" dirty="0" smtClean="0"/>
              <a:t>2</a:t>
            </a:r>
            <a:r>
              <a:rPr lang="pt-BR" dirty="0" smtClean="0"/>
              <a:t>H</a:t>
            </a:r>
            <a:r>
              <a:rPr lang="pt-BR" baseline="-25000" dirty="0" smtClean="0"/>
              <a:t>4</a:t>
            </a:r>
            <a:r>
              <a:rPr lang="pt-BR" dirty="0" smtClean="0"/>
              <a:t>CO</a:t>
            </a:r>
            <a:r>
              <a:rPr lang="pt-BR" baseline="-25000" dirty="0" smtClean="0"/>
              <a:t>3</a:t>
            </a:r>
            <a:r>
              <a:rPr lang="pt-BR" dirty="0" smtClean="0"/>
              <a:t> + 2H</a:t>
            </a:r>
            <a:r>
              <a:rPr lang="pt-BR" baseline="-25000" dirty="0" smtClean="0"/>
              <a:t>2</a:t>
            </a:r>
            <a:r>
              <a:rPr lang="pt-BR" dirty="0" smtClean="0"/>
              <a:t> → C</a:t>
            </a:r>
            <a:r>
              <a:rPr lang="pt-BR" baseline="-25000" dirty="0" smtClean="0"/>
              <a:t>2</a:t>
            </a:r>
            <a:r>
              <a:rPr lang="pt-BR" dirty="0" smtClean="0"/>
              <a:t>H</a:t>
            </a:r>
            <a:r>
              <a:rPr lang="pt-BR" baseline="-25000" dirty="0" smtClean="0"/>
              <a:t>4</a:t>
            </a:r>
            <a:r>
              <a:rPr lang="pt-BR" dirty="0" smtClean="0"/>
              <a:t>(OH)</a:t>
            </a:r>
            <a:r>
              <a:rPr lang="pt-BR" baseline="-25000" dirty="0" smtClean="0"/>
              <a:t>2</a:t>
            </a:r>
            <a:r>
              <a:rPr lang="pt-BR" dirty="0" smtClean="0"/>
              <a:t> + CH</a:t>
            </a:r>
            <a:r>
              <a:rPr lang="pt-BR" baseline="-25000" dirty="0" smtClean="0"/>
              <a:t>3</a:t>
            </a:r>
            <a:r>
              <a:rPr lang="pt-BR" dirty="0" smtClean="0"/>
              <a:t>OH</a:t>
            </a:r>
            <a:endParaRPr lang="en-US" dirty="0" smtClean="0"/>
          </a:p>
          <a:p>
            <a:pPr marL="457200" lvl="1"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22</a:t>
            </a:fld>
            <a:endParaRPr lang="en-US"/>
          </a:p>
        </p:txBody>
      </p:sp>
    </p:spTree>
    <p:extLst>
      <p:ext uri="{BB962C8B-B14F-4D97-AF65-F5344CB8AC3E}">
        <p14:creationId xmlns:p14="http://schemas.microsoft.com/office/powerpoint/2010/main" val="875936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495" y="320675"/>
            <a:ext cx="10515600" cy="1325563"/>
          </a:xfrm>
        </p:spPr>
        <p:txBody>
          <a:bodyPr/>
          <a:lstStyle/>
          <a:p>
            <a:r>
              <a:rPr lang="en-US" b="1" dirty="0" smtClean="0"/>
              <a:t>Benchmark results</a:t>
            </a:r>
            <a:endParaRPr lang="en-US" b="1" dirty="0"/>
          </a:p>
        </p:txBody>
      </p:sp>
      <p:sp>
        <p:nvSpPr>
          <p:cNvPr id="4" name="Slide Number Placeholder 3"/>
          <p:cNvSpPr>
            <a:spLocks noGrp="1"/>
          </p:cNvSpPr>
          <p:nvPr>
            <p:ph type="sldNum" sz="quarter" idx="12"/>
          </p:nvPr>
        </p:nvSpPr>
        <p:spPr/>
        <p:txBody>
          <a:bodyPr/>
          <a:lstStyle/>
          <a:p>
            <a:fld id="{0ADC0ED8-2260-FC40-BADF-849F059627BA}" type="slidenum">
              <a:rPr lang="en-US" smtClean="0"/>
              <a:t>23</a:t>
            </a:fld>
            <a:endParaRPr lang="en-US"/>
          </a:p>
        </p:txBody>
      </p:sp>
      <p:sp>
        <p:nvSpPr>
          <p:cNvPr id="7" name="TextBox 6"/>
          <p:cNvSpPr txBox="1"/>
          <p:nvPr/>
        </p:nvSpPr>
        <p:spPr>
          <a:xfrm>
            <a:off x="505326" y="5727032"/>
            <a:ext cx="10575758" cy="646331"/>
          </a:xfrm>
          <a:prstGeom prst="rect">
            <a:avLst/>
          </a:prstGeom>
          <a:noFill/>
        </p:spPr>
        <p:txBody>
          <a:bodyPr wrap="square" rtlCol="0">
            <a:spAutoFit/>
          </a:bodyPr>
          <a:lstStyle/>
          <a:p>
            <a:pPr marL="285750" indent="-285750">
              <a:buFont typeface="Arial" charset="0"/>
              <a:buChar char="•"/>
            </a:pPr>
            <a:r>
              <a:rPr lang="en-US" dirty="0" smtClean="0"/>
              <a:t>Benzoic Acid process is suggested to be most profitable</a:t>
            </a:r>
          </a:p>
          <a:p>
            <a:pPr marL="285750" indent="-285750">
              <a:buFont typeface="Arial" charset="0"/>
              <a:buChar char="•"/>
            </a:pPr>
            <a:r>
              <a:rPr lang="en-US" dirty="0" smtClean="0"/>
              <a:t>Minimal effect of utility on Modified-MISR ratios</a:t>
            </a:r>
            <a:endParaRPr lang="en-US" dirty="0"/>
          </a:p>
        </p:txBody>
      </p:sp>
      <p:pic>
        <p:nvPicPr>
          <p:cNvPr id="13" name="Content Placeholder 1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33358" y="1646238"/>
            <a:ext cx="8416758" cy="1349625"/>
          </a:xfrm>
          <a:prstGeom prst="rect">
            <a:avLst/>
          </a:prstGeom>
          <a:noFill/>
          <a:ln>
            <a:noFill/>
          </a:ln>
        </p:spPr>
      </p:pic>
      <p:pic>
        <p:nvPicPr>
          <p:cNvPr id="14" name="Picture 13"/>
          <p:cNvPicPr>
            <a:picLocks noChangeAspect="1"/>
          </p:cNvPicPr>
          <p:nvPr/>
        </p:nvPicPr>
        <p:blipFill>
          <a:blip r:embed="rId3"/>
          <a:stretch>
            <a:fillRect/>
          </a:stretch>
        </p:blipFill>
        <p:spPr>
          <a:xfrm>
            <a:off x="3945342" y="3221334"/>
            <a:ext cx="3757620" cy="1795834"/>
          </a:xfrm>
          <a:prstGeom prst="rect">
            <a:avLst/>
          </a:prstGeom>
        </p:spPr>
      </p:pic>
    </p:spTree>
    <p:extLst>
      <p:ext uri="{BB962C8B-B14F-4D97-AF65-F5344CB8AC3E}">
        <p14:creationId xmlns:p14="http://schemas.microsoft.com/office/powerpoint/2010/main" val="3669130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 Effect of Carbon Credit and Carbon Social Cost</a:t>
            </a:r>
            <a:endParaRPr lang="en-US" dirty="0"/>
          </a:p>
        </p:txBody>
      </p:sp>
      <p:sp>
        <p:nvSpPr>
          <p:cNvPr id="3" name="Content Placeholder 2"/>
          <p:cNvSpPr>
            <a:spLocks noGrp="1"/>
          </p:cNvSpPr>
          <p:nvPr>
            <p:ph idx="1"/>
          </p:nvPr>
        </p:nvSpPr>
        <p:spPr>
          <a:xfrm>
            <a:off x="561474" y="1534277"/>
            <a:ext cx="11337758" cy="4084470"/>
          </a:xfrm>
        </p:spPr>
        <p:txBody>
          <a:bodyPr/>
          <a:lstStyle/>
          <a:p>
            <a:pPr marL="0" indent="0">
              <a:buNone/>
            </a:pPr>
            <a:r>
              <a:rPr lang="en-US" dirty="0" smtClean="0"/>
              <a:t>Carbon credit of $4/tone and CSC of $37/tone of CO</a:t>
            </a:r>
            <a:r>
              <a:rPr lang="en-US" baseline="-25000" dirty="0" smtClean="0"/>
              <a:t>2</a:t>
            </a:r>
            <a:r>
              <a:rPr lang="en-US" dirty="0" smtClean="0"/>
              <a:t> is integrated in the profit function</a:t>
            </a:r>
            <a:endParaRPr lang="en-US" dirty="0"/>
          </a:p>
          <a:p>
            <a:pPr marL="0" indent="0">
              <a:buNone/>
            </a:pPr>
            <a:r>
              <a:rPr lang="en-US" dirty="0" smtClean="0"/>
              <a:t>Result for Capacity </a:t>
            </a:r>
            <a:r>
              <a:rPr lang="en-US" dirty="0"/>
              <a:t>constraints: one plant for each </a:t>
            </a:r>
            <a:r>
              <a:rPr lang="en-US" dirty="0" smtClean="0"/>
              <a:t>product</a:t>
            </a:r>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24</a:t>
            </a:fld>
            <a:endParaRPr lang="en-US"/>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2140618" y="2859839"/>
            <a:ext cx="7917781" cy="3733465"/>
          </a:xfrm>
          <a:prstGeom prst="rect">
            <a:avLst/>
          </a:prstGeom>
          <a:noFill/>
          <a:ln>
            <a:noFill/>
          </a:ln>
        </p:spPr>
      </p:pic>
    </p:spTree>
    <p:extLst>
      <p:ext uri="{BB962C8B-B14F-4D97-AF65-F5344CB8AC3E}">
        <p14:creationId xmlns:p14="http://schemas.microsoft.com/office/powerpoint/2010/main" val="6022978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74" y="208715"/>
            <a:ext cx="10515600" cy="1325563"/>
          </a:xfrm>
        </p:spPr>
        <p:txBody>
          <a:bodyPr/>
          <a:lstStyle/>
          <a:p>
            <a:r>
              <a:rPr lang="en-US" b="1" smtClean="0"/>
              <a:t>Scenario 1 cont’d: Effect of Carbon Credit and Carbon Social Cost</a:t>
            </a:r>
            <a:endParaRPr lang="en-US" b="1" dirty="0"/>
          </a:p>
        </p:txBody>
      </p:sp>
      <p:sp>
        <p:nvSpPr>
          <p:cNvPr id="3" name="Content Placeholder 2"/>
          <p:cNvSpPr>
            <a:spLocks noGrp="1"/>
          </p:cNvSpPr>
          <p:nvPr>
            <p:ph idx="1"/>
          </p:nvPr>
        </p:nvSpPr>
        <p:spPr>
          <a:xfrm>
            <a:off x="465221" y="1534278"/>
            <a:ext cx="10515600" cy="4351338"/>
          </a:xfrm>
        </p:spPr>
        <p:txBody>
          <a:bodyPr/>
          <a:lstStyle/>
          <a:p>
            <a:pPr marL="0" indent="0">
              <a:buNone/>
            </a:pPr>
            <a:r>
              <a:rPr lang="en-US" dirty="0" smtClean="0"/>
              <a:t>Result for locking capacity constraints: Choosing any process</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25</a:t>
            </a:fld>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488407" y="2113296"/>
            <a:ext cx="8437646" cy="3982537"/>
          </a:xfrm>
          <a:prstGeom prst="rect">
            <a:avLst/>
          </a:prstGeom>
          <a:noFill/>
          <a:ln>
            <a:noFill/>
          </a:ln>
        </p:spPr>
      </p:pic>
    </p:spTree>
    <p:extLst>
      <p:ext uri="{BB962C8B-B14F-4D97-AF65-F5344CB8AC3E}">
        <p14:creationId xmlns:p14="http://schemas.microsoft.com/office/powerpoint/2010/main" val="9248393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190" y="242636"/>
            <a:ext cx="10515600" cy="1325563"/>
          </a:xfrm>
        </p:spPr>
        <p:txBody>
          <a:bodyPr/>
          <a:lstStyle/>
          <a:p>
            <a:r>
              <a:rPr lang="en-US" dirty="0" smtClean="0"/>
              <a:t>Scenario 2: Effect of Increasing utility cost of Propylene Carbonate</a:t>
            </a:r>
            <a:endParaRPr lang="en-US" dirty="0"/>
          </a:p>
        </p:txBody>
      </p:sp>
      <p:sp>
        <p:nvSpPr>
          <p:cNvPr id="3" name="Content Placeholder 2"/>
          <p:cNvSpPr>
            <a:spLocks noGrp="1"/>
          </p:cNvSpPr>
          <p:nvPr>
            <p:ph idx="1"/>
          </p:nvPr>
        </p:nvSpPr>
        <p:spPr>
          <a:xfrm>
            <a:off x="453190" y="1428582"/>
            <a:ext cx="10515600" cy="4351338"/>
          </a:xfrm>
        </p:spPr>
        <p:txBody>
          <a:bodyPr/>
          <a:lstStyle/>
          <a:p>
            <a:pPr marL="0" indent="0">
              <a:buNone/>
            </a:pPr>
            <a:r>
              <a:rPr lang="en-US" dirty="0" smtClean="0"/>
              <a:t>Setting UC of Propylene Carbonate (least expensive) to be equal to that of Ethylene Glycol (Most expensive). Eight times higher!</a:t>
            </a:r>
          </a:p>
          <a:p>
            <a:pPr marL="0" indent="0">
              <a:buNone/>
            </a:pPr>
            <a:r>
              <a:rPr lang="en-US" dirty="0"/>
              <a:t>Result for Capacity constraints: one plant for each product</a:t>
            </a:r>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26</a:t>
            </a:fld>
            <a:endParaRPr lang="en-US"/>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791702" y="2910555"/>
            <a:ext cx="8038098" cy="3682749"/>
          </a:xfrm>
          <a:prstGeom prst="rect">
            <a:avLst/>
          </a:prstGeom>
          <a:noFill/>
          <a:ln>
            <a:noFill/>
          </a:ln>
        </p:spPr>
      </p:pic>
    </p:spTree>
    <p:extLst>
      <p:ext uri="{BB962C8B-B14F-4D97-AF65-F5344CB8AC3E}">
        <p14:creationId xmlns:p14="http://schemas.microsoft.com/office/powerpoint/2010/main" val="56236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74" y="320675"/>
            <a:ext cx="10515600" cy="1325563"/>
          </a:xfrm>
        </p:spPr>
        <p:txBody>
          <a:bodyPr/>
          <a:lstStyle/>
          <a:p>
            <a:r>
              <a:rPr lang="en-US" b="1" dirty="0" smtClean="0"/>
              <a:t>Scenario 2 cont’d: </a:t>
            </a:r>
            <a:r>
              <a:rPr lang="en-US" b="1" dirty="0"/>
              <a:t>Effect of Increasing utility cost of Propylene Carbonate</a:t>
            </a:r>
          </a:p>
        </p:txBody>
      </p:sp>
      <p:sp>
        <p:nvSpPr>
          <p:cNvPr id="3" name="Content Placeholder 2"/>
          <p:cNvSpPr>
            <a:spLocks noGrp="1"/>
          </p:cNvSpPr>
          <p:nvPr>
            <p:ph idx="1"/>
          </p:nvPr>
        </p:nvSpPr>
        <p:spPr>
          <a:xfrm>
            <a:off x="332874" y="1825625"/>
            <a:ext cx="10515600" cy="4351338"/>
          </a:xfrm>
        </p:spPr>
        <p:txBody>
          <a:bodyPr/>
          <a:lstStyle/>
          <a:p>
            <a:pPr marL="0" indent="0">
              <a:buNone/>
            </a:pPr>
            <a:r>
              <a:rPr lang="en-US" dirty="0"/>
              <a:t>Result for locking capacity constraints: Choosing any process</a:t>
            </a:r>
          </a:p>
          <a:p>
            <a:pPr marL="0"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27</a:t>
            </a:fld>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695449" y="2298033"/>
            <a:ext cx="8627645" cy="4240880"/>
          </a:xfrm>
          <a:prstGeom prst="rect">
            <a:avLst/>
          </a:prstGeom>
          <a:noFill/>
          <a:ln>
            <a:noFill/>
          </a:ln>
        </p:spPr>
      </p:pic>
    </p:spTree>
    <p:extLst>
      <p:ext uri="{BB962C8B-B14F-4D97-AF65-F5344CB8AC3E}">
        <p14:creationId xmlns:p14="http://schemas.microsoft.com/office/powerpoint/2010/main" val="8936230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842" y="136525"/>
            <a:ext cx="10515600" cy="1325563"/>
          </a:xfrm>
        </p:spPr>
        <p:txBody>
          <a:bodyPr/>
          <a:lstStyle/>
          <a:p>
            <a:r>
              <a:rPr lang="en-US" b="1" dirty="0" smtClean="0"/>
              <a:t>Scenario 3: Effect of increasing CSC</a:t>
            </a:r>
            <a:endParaRPr lang="en-US" b="1" dirty="0"/>
          </a:p>
        </p:txBody>
      </p:sp>
      <p:sp>
        <p:nvSpPr>
          <p:cNvPr id="3" name="Content Placeholder 2"/>
          <p:cNvSpPr>
            <a:spLocks noGrp="1"/>
          </p:cNvSpPr>
          <p:nvPr>
            <p:ph idx="1"/>
          </p:nvPr>
        </p:nvSpPr>
        <p:spPr>
          <a:xfrm>
            <a:off x="549443" y="1733550"/>
            <a:ext cx="10515600" cy="4351338"/>
          </a:xfrm>
        </p:spPr>
        <p:txBody>
          <a:bodyPr/>
          <a:lstStyle/>
          <a:p>
            <a:pPr marL="0" indent="0">
              <a:buNone/>
            </a:pPr>
            <a:r>
              <a:rPr lang="en-US" dirty="0" smtClean="0"/>
              <a:t>Stanford suggests CSC could be up to $220/tone of CO</a:t>
            </a:r>
            <a:r>
              <a:rPr lang="en-US" baseline="-25000" dirty="0" smtClean="0"/>
              <a:t>2</a:t>
            </a:r>
            <a:r>
              <a:rPr lang="en-US" dirty="0" smtClean="0"/>
              <a:t> emitted</a:t>
            </a:r>
          </a:p>
          <a:p>
            <a:pPr marL="0" indent="0">
              <a:buNone/>
            </a:pPr>
            <a:r>
              <a:rPr lang="en-US" dirty="0"/>
              <a:t>Result for Capacity constraints: one plant for each </a:t>
            </a:r>
            <a:r>
              <a:rPr lang="en-US" dirty="0" smtClean="0"/>
              <a:t>product</a:t>
            </a:r>
          </a:p>
          <a:p>
            <a:pPr marL="0" indent="0">
              <a:buNone/>
            </a:pP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28</a:t>
            </a:fld>
            <a:endParaRPr lang="en-US"/>
          </a:p>
        </p:txBody>
      </p:sp>
      <p:pic>
        <p:nvPicPr>
          <p:cNvPr id="6" name="Picture 5"/>
          <p:cNvPicPr>
            <a:picLocks noChangeAspect="1"/>
          </p:cNvPicPr>
          <p:nvPr/>
        </p:nvPicPr>
        <p:blipFill>
          <a:blip r:embed="rId2"/>
          <a:stretch>
            <a:fillRect/>
          </a:stretch>
        </p:blipFill>
        <p:spPr>
          <a:xfrm>
            <a:off x="1863129" y="2746802"/>
            <a:ext cx="7822291" cy="3609548"/>
          </a:xfrm>
          <a:prstGeom prst="rect">
            <a:avLst/>
          </a:prstGeom>
        </p:spPr>
      </p:pic>
    </p:spTree>
    <p:extLst>
      <p:ext uri="{BB962C8B-B14F-4D97-AF65-F5344CB8AC3E}">
        <p14:creationId xmlns:p14="http://schemas.microsoft.com/office/powerpoint/2010/main" val="21019132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37" y="0"/>
            <a:ext cx="10515600" cy="1325563"/>
          </a:xfrm>
        </p:spPr>
        <p:txBody>
          <a:bodyPr/>
          <a:lstStyle/>
          <a:p>
            <a:r>
              <a:rPr lang="en-US" b="1" dirty="0" smtClean="0"/>
              <a:t>Scenario 3 cont’d: </a:t>
            </a:r>
            <a:r>
              <a:rPr lang="en-US" b="1" dirty="0"/>
              <a:t>Effect of increasing CSC</a:t>
            </a:r>
          </a:p>
        </p:txBody>
      </p:sp>
      <p:sp>
        <p:nvSpPr>
          <p:cNvPr id="3" name="Content Placeholder 2"/>
          <p:cNvSpPr>
            <a:spLocks noGrp="1"/>
          </p:cNvSpPr>
          <p:nvPr>
            <p:ph idx="1"/>
          </p:nvPr>
        </p:nvSpPr>
        <p:spPr>
          <a:xfrm>
            <a:off x="128337" y="1185362"/>
            <a:ext cx="10515600" cy="4351338"/>
          </a:xfrm>
        </p:spPr>
        <p:txBody>
          <a:bodyPr/>
          <a:lstStyle/>
          <a:p>
            <a:pPr marL="0" indent="0">
              <a:buNone/>
            </a:pPr>
            <a:r>
              <a:rPr lang="en-US"/>
              <a:t>Result for locking capacity constraints: Choosing any process</a:t>
            </a:r>
          </a:p>
          <a:p>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29</a:t>
            </a:fld>
            <a:endParaRPr lang="en-US"/>
          </a:p>
        </p:txBody>
      </p:sp>
      <p:pic>
        <p:nvPicPr>
          <p:cNvPr id="5" name="Picture 4"/>
          <p:cNvPicPr>
            <a:picLocks noChangeAspect="1"/>
          </p:cNvPicPr>
          <p:nvPr/>
        </p:nvPicPr>
        <p:blipFill>
          <a:blip r:embed="rId2"/>
          <a:stretch>
            <a:fillRect/>
          </a:stretch>
        </p:blipFill>
        <p:spPr>
          <a:xfrm>
            <a:off x="1345773" y="1753520"/>
            <a:ext cx="9086708" cy="4193005"/>
          </a:xfrm>
          <a:prstGeom prst="rect">
            <a:avLst/>
          </a:prstGeom>
        </p:spPr>
      </p:pic>
    </p:spTree>
    <p:extLst>
      <p:ext uri="{BB962C8B-B14F-4D97-AF65-F5344CB8AC3E}">
        <p14:creationId xmlns:p14="http://schemas.microsoft.com/office/powerpoint/2010/main" val="478488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moment</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3</a:t>
            </a:fld>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2892" y="1342174"/>
            <a:ext cx="6523613" cy="4521967"/>
          </a:xfrm>
          <a:prstGeom prst="rect">
            <a:avLst/>
          </a:prstGeom>
        </p:spPr>
      </p:pic>
      <p:sp>
        <p:nvSpPr>
          <p:cNvPr id="6" name="TextBox 5"/>
          <p:cNvSpPr txBox="1"/>
          <p:nvPr/>
        </p:nvSpPr>
        <p:spPr>
          <a:xfrm>
            <a:off x="433137" y="6100011"/>
            <a:ext cx="11008895" cy="369332"/>
          </a:xfrm>
          <a:prstGeom prst="rect">
            <a:avLst/>
          </a:prstGeom>
          <a:noFill/>
        </p:spPr>
        <p:txBody>
          <a:bodyPr wrap="square" rtlCol="0">
            <a:spAutoFit/>
          </a:bodyPr>
          <a:lstStyle/>
          <a:p>
            <a:r>
              <a:rPr lang="en-US" dirty="0"/>
              <a:t>http://</a:t>
            </a:r>
            <a:r>
              <a:rPr lang="en-US" dirty="0" err="1"/>
              <a:t>healthland.time.com</a:t>
            </a:r>
            <a:r>
              <a:rPr lang="en-US" dirty="0"/>
              <a:t>/2012/01/20/the-hazards-of-using-headphones-while-you-walk/</a:t>
            </a:r>
          </a:p>
        </p:txBody>
      </p:sp>
    </p:spTree>
    <p:extLst>
      <p:ext uri="{BB962C8B-B14F-4D97-AF65-F5344CB8AC3E}">
        <p14:creationId xmlns:p14="http://schemas.microsoft.com/office/powerpoint/2010/main" val="5079065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Conclusions</a:t>
            </a:r>
            <a:endParaRPr lang="en-US" b="1" dirty="0"/>
          </a:p>
        </p:txBody>
      </p:sp>
      <p:sp>
        <p:nvSpPr>
          <p:cNvPr id="3" name="Content Placeholder 2"/>
          <p:cNvSpPr>
            <a:spLocks noGrp="1"/>
          </p:cNvSpPr>
          <p:nvPr>
            <p:ph idx="1"/>
          </p:nvPr>
        </p:nvSpPr>
        <p:spPr>
          <a:xfrm>
            <a:off x="477253" y="1428582"/>
            <a:ext cx="8414084" cy="4803775"/>
          </a:xfrm>
        </p:spPr>
        <p:txBody>
          <a:bodyPr>
            <a:normAutofit fontScale="70000" lnSpcReduction="20000"/>
          </a:bodyPr>
          <a:lstStyle/>
          <a:p>
            <a:pPr>
              <a:lnSpc>
                <a:spcPct val="200000"/>
              </a:lnSpc>
            </a:pPr>
            <a:r>
              <a:rPr lang="en-US" dirty="0" smtClean="0"/>
              <a:t>In this case study Benzoic Acid is most profitable</a:t>
            </a:r>
          </a:p>
          <a:p>
            <a:pPr>
              <a:lnSpc>
                <a:spcPct val="200000"/>
              </a:lnSpc>
            </a:pPr>
            <a:r>
              <a:rPr lang="en-US" dirty="0" smtClean="0"/>
              <a:t>Results match those predicted by MISR ratios</a:t>
            </a:r>
          </a:p>
          <a:p>
            <a:pPr>
              <a:lnSpc>
                <a:spcPct val="200000"/>
              </a:lnSpc>
            </a:pPr>
            <a:r>
              <a:rPr lang="en-US" dirty="0" smtClean="0"/>
              <a:t>Utility costs minimally contribute to profit</a:t>
            </a:r>
          </a:p>
          <a:p>
            <a:pPr>
              <a:lnSpc>
                <a:spcPct val="200000"/>
              </a:lnSpc>
            </a:pPr>
            <a:r>
              <a:rPr lang="en-US" dirty="0" smtClean="0"/>
              <a:t>Profit is more sensitive to selling prices and demands</a:t>
            </a:r>
          </a:p>
          <a:p>
            <a:pPr>
              <a:lnSpc>
                <a:spcPct val="200000"/>
              </a:lnSpc>
            </a:pPr>
            <a:r>
              <a:rPr lang="en-US" dirty="0" smtClean="0"/>
              <a:t>Based on this case study It is more profitable  to fix CO</a:t>
            </a:r>
            <a:r>
              <a:rPr lang="en-US" baseline="-25000" dirty="0" smtClean="0"/>
              <a:t>2 </a:t>
            </a:r>
            <a:r>
              <a:rPr lang="en-US" dirty="0" smtClean="0"/>
              <a:t> rather than to emit it</a:t>
            </a:r>
          </a:p>
          <a:p>
            <a:pPr>
              <a:lnSpc>
                <a:spcPct val="200000"/>
              </a:lnSpc>
            </a:pPr>
            <a:r>
              <a:rPr lang="en-US" dirty="0" smtClean="0"/>
              <a:t>Full capacity is reached</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30</a:t>
            </a:fld>
            <a:endParaRPr lang="en-US"/>
          </a:p>
        </p:txBody>
      </p:sp>
    </p:spTree>
    <p:extLst>
      <p:ext uri="{BB962C8B-B14F-4D97-AF65-F5344CB8AC3E}">
        <p14:creationId xmlns:p14="http://schemas.microsoft.com/office/powerpoint/2010/main" val="7230401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16" y="148513"/>
            <a:ext cx="10515600" cy="1325563"/>
          </a:xfrm>
        </p:spPr>
        <p:txBody>
          <a:bodyPr/>
          <a:lstStyle/>
          <a:p>
            <a:r>
              <a:rPr lang="en-US" b="1" dirty="0" smtClean="0"/>
              <a:t>Challenges  </a:t>
            </a:r>
            <a:endParaRPr lang="en-US" b="1" dirty="0"/>
          </a:p>
        </p:txBody>
      </p:sp>
      <p:sp>
        <p:nvSpPr>
          <p:cNvPr id="3" name="Content Placeholder 2"/>
          <p:cNvSpPr>
            <a:spLocks noGrp="1"/>
          </p:cNvSpPr>
          <p:nvPr>
            <p:ph idx="1"/>
          </p:nvPr>
        </p:nvSpPr>
        <p:spPr>
          <a:xfrm>
            <a:off x="272716" y="1272171"/>
            <a:ext cx="11626516" cy="4623303"/>
          </a:xfrm>
        </p:spPr>
        <p:txBody>
          <a:bodyPr>
            <a:normAutofit fontScale="77500" lnSpcReduction="20000"/>
          </a:bodyPr>
          <a:lstStyle/>
          <a:p>
            <a:pPr>
              <a:lnSpc>
                <a:spcPct val="200000"/>
              </a:lnSpc>
            </a:pPr>
            <a:r>
              <a:rPr lang="en-US" dirty="0" smtClean="0"/>
              <a:t>Finding up-to-date </a:t>
            </a:r>
            <a:r>
              <a:rPr lang="en-US" dirty="0" smtClean="0"/>
              <a:t>selling prices </a:t>
            </a:r>
            <a:r>
              <a:rPr lang="en-US" dirty="0" smtClean="0"/>
              <a:t>is </a:t>
            </a:r>
            <a:r>
              <a:rPr lang="en-US" dirty="0" smtClean="0"/>
              <a:t>difficult</a:t>
            </a:r>
          </a:p>
          <a:p>
            <a:pPr>
              <a:lnSpc>
                <a:spcPct val="200000"/>
              </a:lnSpc>
            </a:pPr>
            <a:r>
              <a:rPr lang="en-US" dirty="0" smtClean="0"/>
              <a:t>Plant utility costs are outdated (1998 data)</a:t>
            </a:r>
          </a:p>
          <a:p>
            <a:pPr>
              <a:lnSpc>
                <a:spcPct val="200000"/>
              </a:lnSpc>
            </a:pPr>
            <a:r>
              <a:rPr lang="en-US" dirty="0" smtClean="0"/>
              <a:t>No industrial process uses CO</a:t>
            </a:r>
            <a:r>
              <a:rPr lang="en-US" baseline="-25000" dirty="0" smtClean="0"/>
              <a:t>2</a:t>
            </a:r>
            <a:r>
              <a:rPr lang="en-US" dirty="0" smtClean="0"/>
              <a:t> processing route yet</a:t>
            </a:r>
          </a:p>
          <a:p>
            <a:pPr>
              <a:lnSpc>
                <a:spcPct val="200000"/>
              </a:lnSpc>
            </a:pPr>
            <a:r>
              <a:rPr lang="en-US" dirty="0" smtClean="0"/>
              <a:t>Lack of updated market demand information</a:t>
            </a:r>
          </a:p>
          <a:p>
            <a:pPr>
              <a:lnSpc>
                <a:spcPct val="200000"/>
              </a:lnSpc>
            </a:pPr>
            <a:r>
              <a:rPr lang="en-US" dirty="0" smtClean="0"/>
              <a:t>Difficulty in obtaining realistic operating cost information</a:t>
            </a:r>
          </a:p>
          <a:p>
            <a:pPr>
              <a:lnSpc>
                <a:spcPct val="200000"/>
              </a:lnSpc>
            </a:pPr>
            <a:r>
              <a:rPr lang="en-US" dirty="0" smtClean="0"/>
              <a:t>No integration between the processes</a:t>
            </a:r>
          </a:p>
          <a:p>
            <a:pPr marL="0" indent="0">
              <a:lnSpc>
                <a:spcPct val="200000"/>
              </a:lnSpc>
              <a:buNone/>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0ADC0ED8-2260-FC40-BADF-849F059627BA}" type="slidenum">
              <a:rPr lang="en-US" smtClean="0"/>
              <a:t>31</a:t>
            </a:fld>
            <a:endParaRPr lang="en-US"/>
          </a:p>
        </p:txBody>
      </p:sp>
    </p:spTree>
    <p:extLst>
      <p:ext uri="{BB962C8B-B14F-4D97-AF65-F5344CB8AC3E}">
        <p14:creationId xmlns:p14="http://schemas.microsoft.com/office/powerpoint/2010/main" val="15494887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609600" y="1690688"/>
            <a:ext cx="10515600" cy="4351338"/>
          </a:xfrm>
        </p:spPr>
        <p:txBody>
          <a:bodyPr/>
          <a:lstStyle/>
          <a:p>
            <a:r>
              <a:rPr lang="en-US" dirty="0" smtClean="0"/>
              <a:t>Contact a chemical vendor or obtain up-to-date chemical pricing reports.</a:t>
            </a:r>
          </a:p>
          <a:p>
            <a:r>
              <a:rPr lang="en-US" dirty="0" smtClean="0"/>
              <a:t>Obtain updated demand reports</a:t>
            </a:r>
          </a:p>
          <a:p>
            <a:r>
              <a:rPr lang="en-US" dirty="0" smtClean="0"/>
              <a:t>Allow more than one plant to be built for each product to fix more CO</a:t>
            </a:r>
            <a:r>
              <a:rPr lang="en-US" baseline="-25000" dirty="0" smtClean="0"/>
              <a:t>2</a:t>
            </a:r>
            <a:endParaRPr lang="en-US" dirty="0" smtClean="0"/>
          </a:p>
          <a:p>
            <a:r>
              <a:rPr lang="en-US" dirty="0" smtClean="0"/>
              <a:t>Synthesize a process for each product given the processing route</a:t>
            </a:r>
          </a:p>
          <a:p>
            <a:r>
              <a:rPr lang="en-US" dirty="0" smtClean="0"/>
              <a:t>Mass Integration</a:t>
            </a:r>
          </a:p>
          <a:p>
            <a:r>
              <a:rPr lang="en-US" dirty="0" smtClean="0"/>
              <a:t>Heat Integration</a:t>
            </a:r>
          </a:p>
          <a:p>
            <a:r>
              <a:rPr lang="en-US" dirty="0" smtClean="0"/>
              <a:t>Incorporating operating costs and transportation </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32</a:t>
            </a:fld>
            <a:endParaRPr lang="en-US"/>
          </a:p>
        </p:txBody>
      </p:sp>
    </p:spTree>
    <p:extLst>
      <p:ext uri="{BB962C8B-B14F-4D97-AF65-F5344CB8AC3E}">
        <p14:creationId xmlns:p14="http://schemas.microsoft.com/office/powerpoint/2010/main" val="1638929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p:txBody>
          <a:bodyPr>
            <a:normAutofit fontScale="55000" lnSpcReduction="20000"/>
          </a:bodyPr>
          <a:lstStyle/>
          <a:p>
            <a:r>
              <a:rPr lang="en-US" dirty="0"/>
              <a:t>National Academy of Engineering (NAE) 2004. </a:t>
            </a:r>
            <a:r>
              <a:rPr lang="en-US" i="1" dirty="0"/>
              <a:t>The Engineer of 2020: Visions of Engineering in the New Century</a:t>
            </a:r>
            <a:r>
              <a:rPr lang="en-US" dirty="0"/>
              <a:t>, The National Academies Press, Washington, DC.</a:t>
            </a:r>
          </a:p>
          <a:p>
            <a:r>
              <a:rPr lang="en-US" dirty="0"/>
              <a:t> </a:t>
            </a:r>
          </a:p>
          <a:p>
            <a:r>
              <a:rPr lang="en-US" dirty="0" err="1"/>
              <a:t>Halwagi</a:t>
            </a:r>
            <a:r>
              <a:rPr lang="en-US" dirty="0"/>
              <a:t> M. M. 2012, “Sustainable Design Through Process Integration: Fundamentals and Applications to Industrial Pollution Prevention, Resource Conservation, and Profitability Enhancement”. ISBN 978-1-85617-744-3.</a:t>
            </a:r>
          </a:p>
          <a:p>
            <a:r>
              <a:rPr lang="en-US" dirty="0"/>
              <a:t> </a:t>
            </a:r>
          </a:p>
          <a:p>
            <a:r>
              <a:rPr lang="en-US" dirty="0"/>
              <a:t>Peter U. Clark et al.: Consequences of twenty-first-century policy for multi-millennial climate and sea-level change. Nature Climate Change 6, 2016, 360-369, doi:10.1038/NCLIMATE2923</a:t>
            </a:r>
          </a:p>
          <a:p>
            <a:r>
              <a:rPr lang="en-US" dirty="0"/>
              <a:t> </a:t>
            </a:r>
          </a:p>
          <a:p>
            <a:r>
              <a:rPr lang="en-US" dirty="0" err="1"/>
              <a:t>Battisti</a:t>
            </a:r>
            <a:r>
              <a:rPr lang="en-US" dirty="0"/>
              <a:t>, David; Naylor, </a:t>
            </a:r>
            <a:r>
              <a:rPr lang="en-US" dirty="0" err="1"/>
              <a:t>Rosamund</a:t>
            </a:r>
            <a:r>
              <a:rPr lang="en-US" dirty="0"/>
              <a:t> L. (2009). "Historical warnings of future food insecurity with unprecedented seasonal heat". Science 323 (5911): 240–4.</a:t>
            </a:r>
          </a:p>
          <a:p>
            <a:r>
              <a:rPr lang="en-US" dirty="0"/>
              <a:t> </a:t>
            </a:r>
          </a:p>
          <a:p>
            <a:r>
              <a:rPr lang="en-US" dirty="0" err="1"/>
              <a:t>Stavins</a:t>
            </a:r>
            <a:r>
              <a:rPr lang="en-US" dirty="0"/>
              <a:t>, Robert N. (November 2001). "Experience with Market-Based Environmental Policy Instruments" (PDF). Discussion Paper 01-58 (Washington, D.C.: Resources for the Future). Retrieved 2010-05-20. Market-based instruments are regulations that encourage behavior through market signals rather than through explicit directives regarding pollution control levels or methods.</a:t>
            </a:r>
          </a:p>
          <a:p>
            <a:r>
              <a:rPr lang="en-US" dirty="0"/>
              <a:t>Al </a:t>
            </a:r>
            <a:r>
              <a:rPr lang="en-US" dirty="0" err="1"/>
              <a:t>Bredenberg</a:t>
            </a:r>
            <a:r>
              <a:rPr lang="en-US" dirty="0"/>
              <a:t>, March 2012. “Carbon Dioxide -- How Can One Little Molecule Be Such a Big Troublemaker?”. Web article. </a:t>
            </a:r>
            <a:r>
              <a:rPr lang="en-US" dirty="0" err="1"/>
              <a:t>Link:http</a:t>
            </a:r>
            <a:r>
              <a:rPr lang="en-US" dirty="0"/>
              <a:t>://</a:t>
            </a:r>
            <a:r>
              <a:rPr lang="en-US" dirty="0" err="1"/>
              <a:t>news.thomasnet.com</a:t>
            </a:r>
            <a:r>
              <a:rPr lang="en-US" dirty="0"/>
              <a:t>/</a:t>
            </a:r>
            <a:r>
              <a:rPr lang="en-US" dirty="0" err="1"/>
              <a:t>imt</a:t>
            </a:r>
            <a:r>
              <a:rPr lang="en-US" dirty="0"/>
              <a:t>/2012/03/06/carbon-dioxide-how-can-one-little-molecule-be-such-a-big-troublemaker.</a:t>
            </a:r>
          </a:p>
          <a:p>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33</a:t>
            </a:fld>
            <a:endParaRPr lang="en-US"/>
          </a:p>
        </p:txBody>
      </p:sp>
    </p:spTree>
    <p:extLst>
      <p:ext uri="{BB962C8B-B14F-4D97-AF65-F5344CB8AC3E}">
        <p14:creationId xmlns:p14="http://schemas.microsoft.com/office/powerpoint/2010/main" val="4813263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5620" y="4287420"/>
            <a:ext cx="10515600" cy="1325563"/>
          </a:xfrm>
        </p:spPr>
        <p:txBody>
          <a:bodyPr/>
          <a:lstStyle/>
          <a:p>
            <a:r>
              <a:rPr lang="en-US" b="1" dirty="0" smtClean="0"/>
              <a:t>Thank </a:t>
            </a:r>
            <a:r>
              <a:rPr lang="en-US" b="1" dirty="0" smtClean="0"/>
              <a:t>you &amp; </a:t>
            </a:r>
            <a:r>
              <a:rPr lang="en-US" b="1" dirty="0" err="1" smtClean="0"/>
              <a:t>Gig’em</a:t>
            </a:r>
            <a:r>
              <a:rPr lang="en-US" b="1" dirty="0" smtClean="0"/>
              <a:t>!</a:t>
            </a:r>
            <a:endParaRPr lang="en-US" b="1" dirty="0"/>
          </a:p>
        </p:txBody>
      </p:sp>
      <p:sp>
        <p:nvSpPr>
          <p:cNvPr id="4" name="Slide Number Placeholder 3"/>
          <p:cNvSpPr>
            <a:spLocks noGrp="1"/>
          </p:cNvSpPr>
          <p:nvPr>
            <p:ph type="sldNum" sz="quarter" idx="12"/>
          </p:nvPr>
        </p:nvSpPr>
        <p:spPr/>
        <p:txBody>
          <a:bodyPr/>
          <a:lstStyle/>
          <a:p>
            <a:fld id="{0ADC0ED8-2260-FC40-BADF-849F059627BA}" type="slidenum">
              <a:rPr lang="en-US" smtClean="0"/>
              <a:t>34</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0674" y="976962"/>
            <a:ext cx="2946400" cy="2977415"/>
          </a:xfrm>
          <a:prstGeom prst="rect">
            <a:avLst/>
          </a:prstGeom>
        </p:spPr>
      </p:pic>
    </p:spTree>
    <p:extLst>
      <p:ext uri="{BB962C8B-B14F-4D97-AF65-F5344CB8AC3E}">
        <p14:creationId xmlns:p14="http://schemas.microsoft.com/office/powerpoint/2010/main" val="19336110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6410" y="2542842"/>
            <a:ext cx="3372853" cy="1102728"/>
          </a:xfrm>
        </p:spPr>
        <p:txBody>
          <a:bodyPr/>
          <a:lstStyle/>
          <a:p>
            <a:pPr algn="ctr"/>
            <a:r>
              <a:rPr lang="en-US" b="1" dirty="0" smtClean="0"/>
              <a:t>Questions?</a:t>
            </a:r>
            <a:endParaRPr lang="en-US" b="1" dirty="0"/>
          </a:p>
        </p:txBody>
      </p:sp>
      <p:sp>
        <p:nvSpPr>
          <p:cNvPr id="4" name="Slide Number Placeholder 3"/>
          <p:cNvSpPr>
            <a:spLocks noGrp="1"/>
          </p:cNvSpPr>
          <p:nvPr>
            <p:ph type="sldNum" sz="quarter" idx="12"/>
          </p:nvPr>
        </p:nvSpPr>
        <p:spPr/>
        <p:txBody>
          <a:bodyPr/>
          <a:lstStyle/>
          <a:p>
            <a:fld id="{0ADC0ED8-2260-FC40-BADF-849F059627BA}" type="slidenum">
              <a:rPr lang="en-US" smtClean="0"/>
              <a:t>35</a:t>
            </a:fld>
            <a:endParaRPr lang="en-US"/>
          </a:p>
        </p:txBody>
      </p:sp>
    </p:spTree>
    <p:extLst>
      <p:ext uri="{BB962C8B-B14F-4D97-AF65-F5344CB8AC3E}">
        <p14:creationId xmlns:p14="http://schemas.microsoft.com/office/powerpoint/2010/main" val="12138771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36</a:t>
            </a:fld>
            <a:endParaRPr lang="en-US"/>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685615"/>
            <a:ext cx="10515600" cy="1428200"/>
          </a:xfrm>
          <a:prstGeom prst="rect">
            <a:avLst/>
          </a:prstGeom>
          <a:noFill/>
          <a:ln>
            <a:noFill/>
          </a:ln>
        </p:spPr>
      </p:pic>
    </p:spTree>
    <p:extLst>
      <p:ext uri="{BB962C8B-B14F-4D97-AF65-F5344CB8AC3E}">
        <p14:creationId xmlns:p14="http://schemas.microsoft.com/office/powerpoint/2010/main" val="10294124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508846"/>
            <a:ext cx="10515600" cy="2984896"/>
          </a:xfrm>
        </p:spPr>
      </p:pic>
      <p:sp>
        <p:nvSpPr>
          <p:cNvPr id="4" name="Slide Number Placeholder 3"/>
          <p:cNvSpPr>
            <a:spLocks noGrp="1"/>
          </p:cNvSpPr>
          <p:nvPr>
            <p:ph type="sldNum" sz="quarter" idx="12"/>
          </p:nvPr>
        </p:nvSpPr>
        <p:spPr/>
        <p:txBody>
          <a:bodyPr/>
          <a:lstStyle/>
          <a:p>
            <a:fld id="{0ADC0ED8-2260-FC40-BADF-849F059627BA}" type="slidenum">
              <a:rPr lang="en-US" smtClean="0"/>
              <a:t>37</a:t>
            </a:fld>
            <a:endParaRPr lang="en-US"/>
          </a:p>
        </p:txBody>
      </p:sp>
    </p:spTree>
    <p:extLst>
      <p:ext uri="{BB962C8B-B14F-4D97-AF65-F5344CB8AC3E}">
        <p14:creationId xmlns:p14="http://schemas.microsoft.com/office/powerpoint/2010/main" val="4740617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4721" y="1825625"/>
            <a:ext cx="9882558" cy="4351338"/>
          </a:xfrm>
        </p:spPr>
      </p:pic>
      <p:sp>
        <p:nvSpPr>
          <p:cNvPr id="4" name="Slide Number Placeholder 3"/>
          <p:cNvSpPr>
            <a:spLocks noGrp="1"/>
          </p:cNvSpPr>
          <p:nvPr>
            <p:ph type="sldNum" sz="quarter" idx="12"/>
          </p:nvPr>
        </p:nvSpPr>
        <p:spPr/>
        <p:txBody>
          <a:bodyPr/>
          <a:lstStyle/>
          <a:p>
            <a:fld id="{0ADC0ED8-2260-FC40-BADF-849F059627BA}" type="slidenum">
              <a:rPr lang="en-US" smtClean="0"/>
              <a:t>38</a:t>
            </a:fld>
            <a:endParaRPr lang="en-US"/>
          </a:p>
        </p:txBody>
      </p:sp>
    </p:spTree>
    <p:extLst>
      <p:ext uri="{BB962C8B-B14F-4D97-AF65-F5344CB8AC3E}">
        <p14:creationId xmlns:p14="http://schemas.microsoft.com/office/powerpoint/2010/main" val="14310164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62975"/>
            <a:ext cx="10515600" cy="4276637"/>
          </a:xfrm>
        </p:spPr>
      </p:pic>
      <p:sp>
        <p:nvSpPr>
          <p:cNvPr id="4" name="Slide Number Placeholder 3"/>
          <p:cNvSpPr>
            <a:spLocks noGrp="1"/>
          </p:cNvSpPr>
          <p:nvPr>
            <p:ph type="sldNum" sz="quarter" idx="12"/>
          </p:nvPr>
        </p:nvSpPr>
        <p:spPr/>
        <p:txBody>
          <a:bodyPr/>
          <a:lstStyle/>
          <a:p>
            <a:fld id="{0ADC0ED8-2260-FC40-BADF-849F059627BA}" type="slidenum">
              <a:rPr lang="en-US" smtClean="0"/>
              <a:t>39</a:t>
            </a:fld>
            <a:endParaRPr lang="en-US"/>
          </a:p>
        </p:txBody>
      </p:sp>
    </p:spTree>
    <p:extLst>
      <p:ext uri="{BB962C8B-B14F-4D97-AF65-F5344CB8AC3E}">
        <p14:creationId xmlns:p14="http://schemas.microsoft.com/office/powerpoint/2010/main" val="1310057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Outline</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Introduction to Global Warming</a:t>
            </a:r>
          </a:p>
          <a:p>
            <a:r>
              <a:rPr lang="en-US" dirty="0" smtClean="0"/>
              <a:t>Sustainability</a:t>
            </a:r>
          </a:p>
          <a:p>
            <a:r>
              <a:rPr lang="en-US" dirty="0" smtClean="0"/>
              <a:t>Process Integration</a:t>
            </a:r>
          </a:p>
          <a:p>
            <a:r>
              <a:rPr lang="en-US" dirty="0" smtClean="0"/>
              <a:t>Sustainability education</a:t>
            </a:r>
          </a:p>
          <a:p>
            <a:r>
              <a:rPr lang="en-US" dirty="0" smtClean="0"/>
              <a:t>Educational Module</a:t>
            </a:r>
          </a:p>
          <a:p>
            <a:r>
              <a:rPr lang="en-US" dirty="0" smtClean="0"/>
              <a:t>Case Study</a:t>
            </a:r>
          </a:p>
          <a:p>
            <a:r>
              <a:rPr lang="en-US" dirty="0" smtClean="0"/>
              <a:t>Results</a:t>
            </a:r>
          </a:p>
          <a:p>
            <a:r>
              <a:rPr lang="en-US" dirty="0" smtClean="0"/>
              <a:t>Conclusions</a:t>
            </a:r>
          </a:p>
          <a:p>
            <a:r>
              <a:rPr lang="en-US" dirty="0" smtClean="0"/>
              <a:t>Challenges</a:t>
            </a:r>
          </a:p>
          <a:p>
            <a:r>
              <a:rPr lang="en-US" dirty="0" smtClean="0"/>
              <a:t>Next Steps</a:t>
            </a:r>
          </a:p>
          <a:p>
            <a:r>
              <a:rPr lang="en-US" dirty="0" smtClean="0"/>
              <a:t>Questions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0ADC0ED8-2260-FC40-BADF-849F059627BA}" type="slidenum">
              <a:rPr lang="en-US" smtClean="0"/>
              <a:t>4</a:t>
            </a:fld>
            <a:endParaRPr lang="en-US"/>
          </a:p>
        </p:txBody>
      </p:sp>
    </p:spTree>
    <p:extLst>
      <p:ext uri="{BB962C8B-B14F-4D97-AF65-F5344CB8AC3E}">
        <p14:creationId xmlns:p14="http://schemas.microsoft.com/office/powerpoint/2010/main" val="2112528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589" y="139115"/>
            <a:ext cx="10515600" cy="1325563"/>
          </a:xfrm>
        </p:spPr>
        <p:txBody>
          <a:bodyPr/>
          <a:lstStyle/>
          <a:p>
            <a:r>
              <a:rPr lang="en-US" b="1" dirty="0" smtClean="0"/>
              <a:t>What is Global Warming?</a:t>
            </a:r>
            <a:endParaRPr lang="en-US" b="1" dirty="0"/>
          </a:p>
        </p:txBody>
      </p:sp>
      <p:sp>
        <p:nvSpPr>
          <p:cNvPr id="3" name="Content Placeholder 2"/>
          <p:cNvSpPr>
            <a:spLocks noGrp="1"/>
          </p:cNvSpPr>
          <p:nvPr>
            <p:ph idx="1"/>
          </p:nvPr>
        </p:nvSpPr>
        <p:spPr>
          <a:xfrm>
            <a:off x="0" y="1260141"/>
            <a:ext cx="7427495" cy="5862554"/>
          </a:xfrm>
        </p:spPr>
        <p:txBody>
          <a:bodyPr/>
          <a:lstStyle/>
          <a:p>
            <a:r>
              <a:rPr lang="en-US" dirty="0" smtClean="0"/>
              <a:t>Gradual increase in earth’s surface temperature due to the effect of greenhouse gas (GHG) emissions</a:t>
            </a:r>
          </a:p>
          <a:p>
            <a:r>
              <a:rPr lang="en-US" dirty="0" smtClean="0"/>
              <a:t>GHG emissions include CO</a:t>
            </a:r>
            <a:r>
              <a:rPr lang="en-US" baseline="-25000" dirty="0" smtClean="0"/>
              <a:t>2</a:t>
            </a:r>
            <a:r>
              <a:rPr lang="en-US" dirty="0" smtClean="0"/>
              <a:t>, NOx, CH</a:t>
            </a:r>
            <a:r>
              <a:rPr lang="en-US" baseline="-25000" dirty="0" smtClean="0"/>
              <a:t>4</a:t>
            </a:r>
            <a:r>
              <a:rPr lang="en-US" dirty="0"/>
              <a:t> </a:t>
            </a:r>
            <a:r>
              <a:rPr lang="en-US" dirty="0" smtClean="0"/>
              <a:t>and </a:t>
            </a:r>
            <a:r>
              <a:rPr lang="en-US" dirty="0" smtClean="0"/>
              <a:t>CFC’s</a:t>
            </a:r>
            <a:endParaRPr lang="en-US" dirty="0" smtClean="0"/>
          </a:p>
          <a:p>
            <a:r>
              <a:rPr lang="en-US" dirty="0" smtClean="0"/>
              <a:t>GHG emissions in the lower atmosphere trap heat that would otherwise escape from earth</a:t>
            </a:r>
          </a:p>
          <a:p>
            <a:r>
              <a:rPr lang="en-US" dirty="0" smtClean="0"/>
              <a:t>GHG emissions are produced from various human activities:</a:t>
            </a:r>
          </a:p>
          <a:p>
            <a:pPr lvl="1"/>
            <a:r>
              <a:rPr lang="en-US" dirty="0" smtClean="0"/>
              <a:t>Burning of fossil fuels</a:t>
            </a:r>
          </a:p>
          <a:p>
            <a:pPr lvl="1"/>
            <a:r>
              <a:rPr lang="en-US" dirty="0" smtClean="0"/>
              <a:t>Chemical Manufacturing</a:t>
            </a:r>
          </a:p>
          <a:p>
            <a:pPr lvl="1"/>
            <a:r>
              <a:rPr lang="en-US" dirty="0" smtClean="0"/>
              <a:t>Deforestation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3569" y="169604"/>
            <a:ext cx="3503863" cy="326926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8751" y="3539859"/>
            <a:ext cx="4503754" cy="2715498"/>
          </a:xfrm>
          <a:prstGeom prst="rect">
            <a:avLst/>
          </a:prstGeom>
        </p:spPr>
      </p:pic>
      <p:sp>
        <p:nvSpPr>
          <p:cNvPr id="7" name="Slide Number Placeholder 6"/>
          <p:cNvSpPr>
            <a:spLocks noGrp="1"/>
          </p:cNvSpPr>
          <p:nvPr>
            <p:ph type="sldNum" sz="quarter" idx="12"/>
          </p:nvPr>
        </p:nvSpPr>
        <p:spPr/>
        <p:txBody>
          <a:bodyPr/>
          <a:lstStyle/>
          <a:p>
            <a:fld id="{0ADC0ED8-2260-FC40-BADF-849F059627BA}" type="slidenum">
              <a:rPr lang="en-US" smtClean="0"/>
              <a:t>5</a:t>
            </a:fld>
            <a:endParaRPr lang="en-US"/>
          </a:p>
        </p:txBody>
      </p:sp>
    </p:spTree>
    <p:extLst>
      <p:ext uri="{BB962C8B-B14F-4D97-AF65-F5344CB8AC3E}">
        <p14:creationId xmlns:p14="http://schemas.microsoft.com/office/powerpoint/2010/main" val="1909002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16" y="160588"/>
            <a:ext cx="10515600" cy="1325563"/>
          </a:xfrm>
        </p:spPr>
        <p:txBody>
          <a:bodyPr/>
          <a:lstStyle/>
          <a:p>
            <a:r>
              <a:rPr lang="en-US" b="1" dirty="0" smtClean="0"/>
              <a:t>Impacts of Global Warming</a:t>
            </a:r>
            <a:endParaRPr lang="en-US" b="1" dirty="0"/>
          </a:p>
        </p:txBody>
      </p:sp>
      <p:sp>
        <p:nvSpPr>
          <p:cNvPr id="3" name="Content Placeholder 2"/>
          <p:cNvSpPr>
            <a:spLocks noGrp="1"/>
          </p:cNvSpPr>
          <p:nvPr>
            <p:ph idx="1"/>
          </p:nvPr>
        </p:nvSpPr>
        <p:spPr>
          <a:xfrm>
            <a:off x="272716" y="1347536"/>
            <a:ext cx="7427495" cy="5113421"/>
          </a:xfrm>
        </p:spPr>
        <p:txBody>
          <a:bodyPr>
            <a:normAutofit/>
          </a:bodyPr>
          <a:lstStyle/>
          <a:p>
            <a:pPr>
              <a:buFont typeface="Wingdings" charset="2"/>
              <a:buChar char="Ø"/>
            </a:pPr>
            <a:r>
              <a:rPr lang="en-US" dirty="0" smtClean="0"/>
              <a:t>Melting of Arctic ice</a:t>
            </a:r>
          </a:p>
          <a:p>
            <a:pPr>
              <a:buFont typeface="Wingdings" charset="2"/>
              <a:buChar char="Ø"/>
            </a:pPr>
            <a:r>
              <a:rPr lang="en-US" dirty="0" smtClean="0"/>
              <a:t>Flooding of many coastal cities and those at lower altitudes</a:t>
            </a:r>
          </a:p>
          <a:p>
            <a:pPr>
              <a:buFont typeface="Wingdings" charset="2"/>
              <a:buChar char="Ø"/>
            </a:pPr>
            <a:r>
              <a:rPr lang="en-US" dirty="0" smtClean="0"/>
              <a:t>Acidification of oceans</a:t>
            </a:r>
          </a:p>
          <a:p>
            <a:pPr>
              <a:buFont typeface="Wingdings" charset="2"/>
              <a:buChar char="Ø"/>
            </a:pPr>
            <a:r>
              <a:rPr lang="en-US" dirty="0" smtClean="0"/>
              <a:t>Extreme heat waves and droughts</a:t>
            </a:r>
          </a:p>
          <a:p>
            <a:pPr>
              <a:buFont typeface="Wingdings" charset="2"/>
              <a:buChar char="Ø"/>
            </a:pPr>
            <a:r>
              <a:rPr lang="en-US" dirty="0" smtClean="0"/>
              <a:t>Projected increase in annual average river runoff by 10-40% by 2050</a:t>
            </a:r>
          </a:p>
          <a:p>
            <a:pPr>
              <a:buFont typeface="Wingdings" charset="2"/>
              <a:buChar char="Ø"/>
            </a:pPr>
            <a:r>
              <a:rPr lang="en-US" dirty="0" smtClean="0"/>
              <a:t>Decline in Rain-fed agricultures of by as much as 50% by 2020</a:t>
            </a:r>
          </a:p>
          <a:p>
            <a:pPr>
              <a:buFont typeface="Wingdings" charset="2"/>
              <a:buChar char="Ø"/>
            </a:pPr>
            <a:r>
              <a:rPr lang="en-US" dirty="0" smtClean="0"/>
              <a:t>Spread </a:t>
            </a:r>
            <a:r>
              <a:rPr lang="en-US" dirty="0"/>
              <a:t>of </a:t>
            </a:r>
            <a:r>
              <a:rPr lang="en-US" dirty="0" smtClean="0"/>
              <a:t>mosquito-borne and infectious </a:t>
            </a:r>
            <a:r>
              <a:rPr lang="en-US" dirty="0"/>
              <a:t>diseases </a:t>
            </a:r>
            <a:r>
              <a:rPr lang="en-US" dirty="0" smtClean="0"/>
              <a:t>due to heat surges</a:t>
            </a:r>
            <a:endParaRPr lang="en-US" dirty="0"/>
          </a:p>
        </p:txBody>
      </p:sp>
      <p:sp>
        <p:nvSpPr>
          <p:cNvPr id="5" name="Slide Number Placeholder 4"/>
          <p:cNvSpPr>
            <a:spLocks noGrp="1"/>
          </p:cNvSpPr>
          <p:nvPr>
            <p:ph type="sldNum" sz="quarter" idx="12"/>
          </p:nvPr>
        </p:nvSpPr>
        <p:spPr/>
        <p:txBody>
          <a:bodyPr/>
          <a:lstStyle/>
          <a:p>
            <a:fld id="{0ADC0ED8-2260-FC40-BADF-849F059627BA}" type="slidenum">
              <a:rPr lang="en-US" smtClean="0"/>
              <a:t>6</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0211" y="3356810"/>
            <a:ext cx="3135009" cy="3182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0469" y="649704"/>
            <a:ext cx="3874836" cy="2590511"/>
          </a:xfrm>
          <a:prstGeom prst="rect">
            <a:avLst/>
          </a:prstGeom>
        </p:spPr>
      </p:pic>
    </p:spTree>
    <p:extLst>
      <p:ext uri="{BB962C8B-B14F-4D97-AF65-F5344CB8AC3E}">
        <p14:creationId xmlns:p14="http://schemas.microsoft.com/office/powerpoint/2010/main" val="951426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190" y="220746"/>
            <a:ext cx="10515600" cy="1325563"/>
          </a:xfrm>
        </p:spPr>
        <p:txBody>
          <a:bodyPr/>
          <a:lstStyle/>
          <a:p>
            <a:r>
              <a:rPr lang="en-US" b="1" dirty="0" smtClean="0"/>
              <a:t>GHG Emissions statistics</a:t>
            </a:r>
            <a:endParaRPr lang="en-US" b="1" dirty="0"/>
          </a:p>
        </p:txBody>
      </p:sp>
      <p:sp>
        <p:nvSpPr>
          <p:cNvPr id="3" name="Content Placeholder 2"/>
          <p:cNvSpPr>
            <a:spLocks noGrp="1"/>
          </p:cNvSpPr>
          <p:nvPr>
            <p:ph idx="1"/>
          </p:nvPr>
        </p:nvSpPr>
        <p:spPr>
          <a:xfrm>
            <a:off x="116307" y="1287379"/>
            <a:ext cx="5887452" cy="5570621"/>
          </a:xfrm>
        </p:spPr>
        <p:txBody>
          <a:bodyPr/>
          <a:lstStyle/>
          <a:p>
            <a:r>
              <a:rPr lang="en-US" dirty="0" smtClean="0"/>
              <a:t>According to U.S EPA, CO</a:t>
            </a:r>
            <a:r>
              <a:rPr lang="en-US" baseline="-25000" dirty="0" smtClean="0"/>
              <a:t>2</a:t>
            </a:r>
            <a:r>
              <a:rPr lang="en-US" dirty="0" smtClean="0"/>
              <a:t> contributes 65% to global emissions and 81% to U.S emissions</a:t>
            </a:r>
          </a:p>
          <a:p>
            <a:r>
              <a:rPr lang="en-US" dirty="0" smtClean="0"/>
              <a:t>CO</a:t>
            </a:r>
            <a:r>
              <a:rPr lang="en-US" baseline="-25000" dirty="0" smtClean="0"/>
              <a:t>2 </a:t>
            </a:r>
            <a:r>
              <a:rPr lang="en-US" dirty="0" smtClean="0"/>
              <a:t>comes mainly from fossil fuels and industrial operations</a:t>
            </a:r>
          </a:p>
          <a:p>
            <a:r>
              <a:rPr lang="en-US" dirty="0" smtClean="0"/>
              <a:t>U.S is the second largest emitter after China</a:t>
            </a:r>
          </a:p>
          <a:p>
            <a:r>
              <a:rPr lang="en-US" dirty="0" smtClean="0"/>
              <a:t>Carbon emissions are exponentially increasing due to increasing populations and higher energy demands</a:t>
            </a:r>
          </a:p>
          <a:p>
            <a:endParaRPr lang="en-US" dirty="0" smtClean="0"/>
          </a:p>
          <a:p>
            <a:pPr marL="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3759" y="1626007"/>
            <a:ext cx="5993063" cy="3201330"/>
          </a:xfrm>
          <a:prstGeom prst="rect">
            <a:avLst/>
          </a:prstGeom>
        </p:spPr>
      </p:pic>
      <p:sp>
        <p:nvSpPr>
          <p:cNvPr id="5" name="TextBox 4"/>
          <p:cNvSpPr txBox="1"/>
          <p:nvPr/>
        </p:nvSpPr>
        <p:spPr>
          <a:xfrm>
            <a:off x="6328611" y="4827339"/>
            <a:ext cx="5863389" cy="461665"/>
          </a:xfrm>
          <a:prstGeom prst="rect">
            <a:avLst/>
          </a:prstGeom>
          <a:noFill/>
        </p:spPr>
        <p:txBody>
          <a:bodyPr wrap="square" rtlCol="0">
            <a:spAutoFit/>
          </a:bodyPr>
          <a:lstStyle/>
          <a:p>
            <a:r>
              <a:rPr lang="en-US" sz="1200" b="1" dirty="0" smtClean="0"/>
              <a:t>*</a:t>
            </a:r>
            <a:r>
              <a:rPr lang="en-US" sz="1200" b="1" dirty="0" err="1" smtClean="0"/>
              <a:t>Courtsey</a:t>
            </a:r>
            <a:r>
              <a:rPr lang="en-US" sz="1200" b="1" dirty="0" smtClean="0"/>
              <a:t> of </a:t>
            </a:r>
            <a:r>
              <a:rPr lang="en-US" sz="1200" b="1" dirty="0" err="1"/>
              <a:t>Boden</a:t>
            </a:r>
            <a:r>
              <a:rPr lang="en-US" sz="1200" b="1" dirty="0"/>
              <a:t>, T.A., </a:t>
            </a:r>
            <a:r>
              <a:rPr lang="en-US" sz="1200" b="1" dirty="0" err="1"/>
              <a:t>Marland</a:t>
            </a:r>
            <a:r>
              <a:rPr lang="en-US" sz="1200" b="1" dirty="0"/>
              <a:t>, G., and Andres R.J. (2015). Global, Regional, and National Fossil-Fuel CO</a:t>
            </a:r>
            <a:r>
              <a:rPr lang="en-US" sz="1200" b="1" baseline="-25000" dirty="0"/>
              <a:t>2</a:t>
            </a:r>
            <a:r>
              <a:rPr lang="en-US" sz="1200" b="1" dirty="0"/>
              <a:t> Emissions.</a:t>
            </a:r>
          </a:p>
        </p:txBody>
      </p:sp>
      <p:sp>
        <p:nvSpPr>
          <p:cNvPr id="6" name="Slide Number Placeholder 5"/>
          <p:cNvSpPr>
            <a:spLocks noGrp="1"/>
          </p:cNvSpPr>
          <p:nvPr>
            <p:ph type="sldNum" sz="quarter" idx="12"/>
          </p:nvPr>
        </p:nvSpPr>
        <p:spPr/>
        <p:txBody>
          <a:bodyPr/>
          <a:lstStyle/>
          <a:p>
            <a:fld id="{0ADC0ED8-2260-FC40-BADF-849F059627BA}" type="slidenum">
              <a:rPr lang="en-US" smtClean="0"/>
              <a:t>7</a:t>
            </a:fld>
            <a:endParaRPr lang="en-US"/>
          </a:p>
        </p:txBody>
      </p:sp>
    </p:spTree>
    <p:extLst>
      <p:ext uri="{BB962C8B-B14F-4D97-AF65-F5344CB8AC3E}">
        <p14:creationId xmlns:p14="http://schemas.microsoft.com/office/powerpoint/2010/main" val="6490227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526" y="244809"/>
            <a:ext cx="10515600" cy="1325563"/>
          </a:xfrm>
        </p:spPr>
        <p:txBody>
          <a:bodyPr/>
          <a:lstStyle/>
          <a:p>
            <a:r>
              <a:rPr lang="en-US" b="1" dirty="0" smtClean="0"/>
              <a:t>How to combat global warming?</a:t>
            </a:r>
            <a:endParaRPr lang="en-US" dirty="0"/>
          </a:p>
        </p:txBody>
      </p:sp>
      <p:sp>
        <p:nvSpPr>
          <p:cNvPr id="3" name="Content Placeholder 2"/>
          <p:cNvSpPr>
            <a:spLocks noGrp="1"/>
          </p:cNvSpPr>
          <p:nvPr>
            <p:ph idx="1"/>
          </p:nvPr>
        </p:nvSpPr>
        <p:spPr>
          <a:xfrm>
            <a:off x="200526" y="1452645"/>
            <a:ext cx="7716253" cy="5068470"/>
          </a:xfrm>
        </p:spPr>
        <p:txBody>
          <a:bodyPr/>
          <a:lstStyle/>
          <a:p>
            <a:r>
              <a:rPr lang="en-US" dirty="0" smtClean="0"/>
              <a:t>Sustainability!</a:t>
            </a:r>
          </a:p>
          <a:p>
            <a:pPr lvl="1">
              <a:buFont typeface="Arial" charset="0"/>
              <a:buChar char="•"/>
            </a:pPr>
            <a:r>
              <a:rPr lang="en-US" dirty="0" smtClean="0"/>
              <a:t>U.S EPA defines sustainability as </a:t>
            </a:r>
          </a:p>
          <a:p>
            <a:pPr marL="457200" lvl="1" indent="0">
              <a:buNone/>
            </a:pPr>
            <a:r>
              <a:rPr lang="en-US" dirty="0"/>
              <a:t> </a:t>
            </a:r>
            <a:r>
              <a:rPr lang="en-US" dirty="0" smtClean="0"/>
              <a:t>“Sustainability occurs when we maintain or improve the material and social conditions for human health and the environment over time without exceeding the ecological capabilities to support them” (</a:t>
            </a:r>
            <a:r>
              <a:rPr lang="en-US" dirty="0" err="1" smtClean="0"/>
              <a:t>Sidkar</a:t>
            </a:r>
            <a:r>
              <a:rPr lang="en-US" dirty="0" smtClean="0"/>
              <a:t>, 2003)</a:t>
            </a:r>
          </a:p>
          <a:p>
            <a:pPr marL="457200" lvl="1" indent="0">
              <a:buNone/>
            </a:pPr>
            <a:endParaRPr lang="en-US" dirty="0" smtClean="0"/>
          </a:p>
          <a:p>
            <a:pPr lvl="1">
              <a:buFont typeface="Arial" charset="0"/>
              <a:buChar char="•"/>
            </a:pPr>
            <a:r>
              <a:rPr lang="en-US" dirty="0" smtClean="0"/>
              <a:t>Sustainable process design balances three principal objectives</a:t>
            </a:r>
          </a:p>
          <a:p>
            <a:pPr marL="457200" lvl="1" indent="0">
              <a:buNone/>
            </a:pPr>
            <a:r>
              <a:rPr lang="en-US" dirty="0"/>
              <a:t> </a:t>
            </a:r>
            <a:r>
              <a:rPr lang="en-US" dirty="0" smtClean="0"/>
              <a:t> “triple bottom line: People, Planet, and Profit” (</a:t>
            </a:r>
            <a:r>
              <a:rPr lang="en-US" dirty="0" err="1" smtClean="0"/>
              <a:t>Elkington</a:t>
            </a:r>
            <a:r>
              <a:rPr lang="en-US" dirty="0" smtClean="0"/>
              <a:t>, 1994)</a:t>
            </a:r>
            <a:endParaRPr lang="en-US" dirty="0"/>
          </a:p>
          <a:p>
            <a:pPr marL="457200" lvl="1" indent="0">
              <a:buNone/>
            </a:pPr>
            <a:endParaRPr lang="en-US" dirty="0" smtClean="0"/>
          </a:p>
          <a:p>
            <a:pPr marL="457200" lvl="1" indent="0">
              <a:buNone/>
            </a:pPr>
            <a:r>
              <a:rPr lang="en-US" dirty="0"/>
              <a:t> </a:t>
            </a:r>
            <a:r>
              <a:rPr lang="en-US" dirty="0" smtClean="0"/>
              <a:t> </a:t>
            </a:r>
          </a:p>
          <a:p>
            <a:pPr marL="457200" lvl="1" indent="0">
              <a:buNone/>
            </a:pPr>
            <a:endParaRPr lang="en-US" dirty="0" smtClean="0"/>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2937" y="1452645"/>
            <a:ext cx="4272850" cy="4117474"/>
          </a:xfrm>
          <a:prstGeom prst="rect">
            <a:avLst/>
          </a:prstGeom>
        </p:spPr>
      </p:pic>
      <p:sp>
        <p:nvSpPr>
          <p:cNvPr id="5" name="Slide Number Placeholder 4"/>
          <p:cNvSpPr>
            <a:spLocks noGrp="1"/>
          </p:cNvSpPr>
          <p:nvPr>
            <p:ph type="sldNum" sz="quarter" idx="12"/>
          </p:nvPr>
        </p:nvSpPr>
        <p:spPr/>
        <p:txBody>
          <a:bodyPr/>
          <a:lstStyle/>
          <a:p>
            <a:fld id="{0ADC0ED8-2260-FC40-BADF-849F059627BA}" type="slidenum">
              <a:rPr lang="en-US" smtClean="0"/>
              <a:t>8</a:t>
            </a:fld>
            <a:endParaRPr lang="en-US"/>
          </a:p>
        </p:txBody>
      </p:sp>
    </p:spTree>
    <p:extLst>
      <p:ext uri="{BB962C8B-B14F-4D97-AF65-F5344CB8AC3E}">
        <p14:creationId xmlns:p14="http://schemas.microsoft.com/office/powerpoint/2010/main" val="1320399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9" y="112462"/>
            <a:ext cx="10515600" cy="1325563"/>
          </a:xfrm>
        </p:spPr>
        <p:txBody>
          <a:bodyPr>
            <a:normAutofit/>
          </a:bodyPr>
          <a:lstStyle/>
          <a:p>
            <a:r>
              <a:rPr lang="en-US" sz="3600" b="1" dirty="0" smtClean="0"/>
              <a:t>Process integration as an approach to Sustainability</a:t>
            </a:r>
            <a:endParaRPr lang="en-US" sz="3600" b="1" dirty="0"/>
          </a:p>
        </p:txBody>
      </p:sp>
      <p:sp>
        <p:nvSpPr>
          <p:cNvPr id="3" name="Content Placeholder 2"/>
          <p:cNvSpPr>
            <a:spLocks noGrp="1"/>
          </p:cNvSpPr>
          <p:nvPr>
            <p:ph idx="1"/>
          </p:nvPr>
        </p:nvSpPr>
        <p:spPr>
          <a:xfrm>
            <a:off x="191023" y="1092645"/>
            <a:ext cx="7728284" cy="5482223"/>
          </a:xfrm>
        </p:spPr>
        <p:txBody>
          <a:bodyPr/>
          <a:lstStyle/>
          <a:p>
            <a:r>
              <a:rPr lang="en-US" dirty="0" smtClean="0"/>
              <a:t>Process integration is defined as </a:t>
            </a:r>
          </a:p>
          <a:p>
            <a:pPr marL="0" indent="0">
              <a:buNone/>
            </a:pPr>
            <a:r>
              <a:rPr lang="en-US" dirty="0"/>
              <a:t> </a:t>
            </a:r>
            <a:r>
              <a:rPr lang="en-US" dirty="0" smtClean="0"/>
              <a:t> “a holistic approach to process design, retrofitting, and operation that emphasizes the unity of the process” </a:t>
            </a:r>
            <a:r>
              <a:rPr lang="en-US" sz="2000" dirty="0" smtClean="0"/>
              <a:t>(El-</a:t>
            </a:r>
            <a:r>
              <a:rPr lang="en-US" sz="2000" dirty="0" err="1" smtClean="0"/>
              <a:t>Halwagi</a:t>
            </a:r>
            <a:r>
              <a:rPr lang="en-US" sz="2000" dirty="0" smtClean="0"/>
              <a:t>, 1997)</a:t>
            </a:r>
          </a:p>
          <a:p>
            <a:pPr>
              <a:buFont typeface="Arial" charset="0"/>
              <a:buChar char="•"/>
            </a:pPr>
            <a:r>
              <a:rPr lang="en-US" dirty="0" smtClean="0"/>
              <a:t>Process integration activities </a:t>
            </a:r>
            <a:r>
              <a:rPr lang="en-US" sz="1800" dirty="0" smtClean="0"/>
              <a:t>(El-Halwagi,2006)</a:t>
            </a:r>
          </a:p>
          <a:p>
            <a:pPr lvl="1">
              <a:buFont typeface="Wingdings" charset="2"/>
              <a:buChar char="Ø"/>
            </a:pPr>
            <a:r>
              <a:rPr lang="en-US" dirty="0" smtClean="0"/>
              <a:t>Task Identification- </a:t>
            </a:r>
            <a:r>
              <a:rPr lang="en-US" dirty="0" err="1" smtClean="0"/>
              <a:t>e.g</a:t>
            </a:r>
            <a:r>
              <a:rPr lang="en-US" dirty="0" smtClean="0"/>
              <a:t> reducing emissions or increasing profit</a:t>
            </a:r>
          </a:p>
          <a:p>
            <a:pPr lvl="1">
              <a:buFont typeface="Wingdings" charset="2"/>
              <a:buChar char="Ø"/>
            </a:pPr>
            <a:r>
              <a:rPr lang="en-US" dirty="0" smtClean="0"/>
              <a:t>Targeting-Identifying performance benchmarks</a:t>
            </a:r>
          </a:p>
          <a:p>
            <a:pPr lvl="1">
              <a:buFont typeface="Wingdings" charset="2"/>
              <a:buChar char="Ø"/>
            </a:pPr>
            <a:r>
              <a:rPr lang="en-US" dirty="0" smtClean="0"/>
              <a:t>Generation of Alternatives- Process synthesis</a:t>
            </a:r>
          </a:p>
          <a:p>
            <a:pPr lvl="1">
              <a:buFont typeface="Wingdings" charset="2"/>
              <a:buChar char="Ø"/>
            </a:pPr>
            <a:r>
              <a:rPr lang="en-US" dirty="0" smtClean="0"/>
              <a:t>Selection of alternatives- Finding optimal alternatives</a:t>
            </a:r>
          </a:p>
          <a:p>
            <a:pPr lvl="1">
              <a:buFont typeface="Wingdings" charset="2"/>
              <a:buChar char="Ø"/>
            </a:pPr>
            <a:r>
              <a:rPr lang="en-US" dirty="0" smtClean="0"/>
              <a:t>Analysis of selected alternatives- Evaluation of optimal solutions via process analysis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2314" y="2095582"/>
            <a:ext cx="4259686" cy="1368843"/>
          </a:xfrm>
          <a:prstGeom prst="rect">
            <a:avLst/>
          </a:prstGeom>
        </p:spPr>
      </p:pic>
      <p:sp>
        <p:nvSpPr>
          <p:cNvPr id="5" name="TextBox 4"/>
          <p:cNvSpPr txBox="1"/>
          <p:nvPr/>
        </p:nvSpPr>
        <p:spPr>
          <a:xfrm>
            <a:off x="8503906" y="3464425"/>
            <a:ext cx="3525252" cy="369332"/>
          </a:xfrm>
          <a:prstGeom prst="rect">
            <a:avLst/>
          </a:prstGeom>
          <a:noFill/>
        </p:spPr>
        <p:txBody>
          <a:bodyPr wrap="square" rtlCol="0">
            <a:spAutoFit/>
          </a:bodyPr>
          <a:lstStyle/>
          <a:p>
            <a:pPr algn="ctr"/>
            <a:r>
              <a:rPr lang="en-US" b="1" dirty="0" smtClean="0"/>
              <a:t>Process synthesis</a:t>
            </a:r>
            <a:endParaRPr lang="en-US" b="1"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5561"/>
          <a:stretch/>
        </p:blipFill>
        <p:spPr>
          <a:xfrm>
            <a:off x="7743666" y="3956289"/>
            <a:ext cx="4477068" cy="1344801"/>
          </a:xfrm>
          <a:prstGeom prst="rect">
            <a:avLst/>
          </a:prstGeom>
        </p:spPr>
      </p:pic>
      <p:sp>
        <p:nvSpPr>
          <p:cNvPr id="7" name="TextBox 6"/>
          <p:cNvSpPr txBox="1"/>
          <p:nvPr/>
        </p:nvSpPr>
        <p:spPr>
          <a:xfrm>
            <a:off x="8442556" y="5423623"/>
            <a:ext cx="3525252" cy="369332"/>
          </a:xfrm>
          <a:prstGeom prst="rect">
            <a:avLst/>
          </a:prstGeom>
          <a:noFill/>
        </p:spPr>
        <p:txBody>
          <a:bodyPr wrap="square" rtlCol="0">
            <a:spAutoFit/>
          </a:bodyPr>
          <a:lstStyle/>
          <a:p>
            <a:pPr algn="ctr"/>
            <a:r>
              <a:rPr lang="en-US" b="1" dirty="0" smtClean="0"/>
              <a:t>Process Analysis</a:t>
            </a:r>
            <a:endParaRPr lang="en-US" b="1" dirty="0"/>
          </a:p>
        </p:txBody>
      </p:sp>
      <p:sp>
        <p:nvSpPr>
          <p:cNvPr id="8" name="Slide Number Placeholder 7"/>
          <p:cNvSpPr>
            <a:spLocks noGrp="1"/>
          </p:cNvSpPr>
          <p:nvPr>
            <p:ph type="sldNum" sz="quarter" idx="12"/>
          </p:nvPr>
        </p:nvSpPr>
        <p:spPr/>
        <p:txBody>
          <a:bodyPr/>
          <a:lstStyle/>
          <a:p>
            <a:fld id="{0ADC0ED8-2260-FC40-BADF-849F059627BA}" type="slidenum">
              <a:rPr lang="en-US" smtClean="0"/>
              <a:t>9</a:t>
            </a:fld>
            <a:endParaRPr lang="en-US"/>
          </a:p>
        </p:txBody>
      </p:sp>
    </p:spTree>
    <p:extLst>
      <p:ext uri="{BB962C8B-B14F-4D97-AF65-F5344CB8AC3E}">
        <p14:creationId xmlns:p14="http://schemas.microsoft.com/office/powerpoint/2010/main" val="649830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2804</TotalTime>
  <Words>1655</Words>
  <Application>Microsoft Macintosh PowerPoint</Application>
  <PresentationFormat>Widescreen</PresentationFormat>
  <Paragraphs>280</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Calibri</vt:lpstr>
      <vt:lpstr>Calibri Light</vt:lpstr>
      <vt:lpstr>Cambria Math</vt:lpstr>
      <vt:lpstr>Wingdings</vt:lpstr>
      <vt:lpstr>Arial</vt:lpstr>
      <vt:lpstr>Office Theme</vt:lpstr>
      <vt:lpstr>Carbon Dioxide Utilization: Educational Module</vt:lpstr>
      <vt:lpstr>Safety moment</vt:lpstr>
      <vt:lpstr>Safety moment</vt:lpstr>
      <vt:lpstr>Presentation Outline</vt:lpstr>
      <vt:lpstr>What is Global Warming?</vt:lpstr>
      <vt:lpstr>Impacts of Global Warming</vt:lpstr>
      <vt:lpstr>GHG Emissions statistics</vt:lpstr>
      <vt:lpstr>How to combat global warming?</vt:lpstr>
      <vt:lpstr>Process integration as an approach to Sustainability</vt:lpstr>
      <vt:lpstr>Importance of teaching sustainability</vt:lpstr>
      <vt:lpstr>Educational Module: Objectives </vt:lpstr>
      <vt:lpstr>Educational Module: Structure</vt:lpstr>
      <vt:lpstr>Activity 1: Benchmarking profitability</vt:lpstr>
      <vt:lpstr>Activity 2: Effect of utilities</vt:lpstr>
      <vt:lpstr>Activity 3: Material balance </vt:lpstr>
      <vt:lpstr>Activity 4: Formulation of profit function</vt:lpstr>
      <vt:lpstr>Activity 5: Integrating plant utilities </vt:lpstr>
      <vt:lpstr>Activity 6: Integrating Fixed capital investment (FCI)</vt:lpstr>
      <vt:lpstr>Activity 7: Carbon credit &amp; Carbon Social Cost</vt:lpstr>
      <vt:lpstr>The optimization overview of CO2 utilization</vt:lpstr>
      <vt:lpstr>Case Study: CO2 Exhaust from Ammonia Plant</vt:lpstr>
      <vt:lpstr>Case Study: Choosing products</vt:lpstr>
      <vt:lpstr>Benchmark results</vt:lpstr>
      <vt:lpstr>Scenario 1: Effect of Carbon Credit and Carbon Social Cost</vt:lpstr>
      <vt:lpstr>Scenario 1 cont’d: Effect of Carbon Credit and Carbon Social Cost</vt:lpstr>
      <vt:lpstr>Scenario 2: Effect of Increasing utility cost of Propylene Carbonate</vt:lpstr>
      <vt:lpstr>Scenario 2 cont’d: Effect of Increasing utility cost of Propylene Carbonate</vt:lpstr>
      <vt:lpstr>Scenario 3: Effect of increasing CSC</vt:lpstr>
      <vt:lpstr>Scenario 3 cont’d: Effect of increasing CSC</vt:lpstr>
      <vt:lpstr>Conclusions</vt:lpstr>
      <vt:lpstr>Challenges  </vt:lpstr>
      <vt:lpstr>Next Steps</vt:lpstr>
      <vt:lpstr>References</vt:lpstr>
      <vt:lpstr>Thank you &amp; Gig’em!</vt:lpstr>
      <vt:lpstr>Questions?</vt:lpstr>
      <vt:lpstr>Backup:</vt:lpstr>
      <vt:lpstr>Backup:</vt:lpstr>
      <vt:lpstr>Backup:</vt:lpstr>
      <vt:lpstr>Backup: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Sherif Khalifa</dc:creator>
  <cp:lastModifiedBy>Sherif Khalifa</cp:lastModifiedBy>
  <cp:revision>87</cp:revision>
  <dcterms:created xsi:type="dcterms:W3CDTF">2016-08-10T18:31:40Z</dcterms:created>
  <dcterms:modified xsi:type="dcterms:W3CDTF">2016-08-12T17:20:37Z</dcterms:modified>
</cp:coreProperties>
</file>